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modernComment_7FFE5ADF_F2D0A051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30"/>
  </p:notesMasterIdLst>
  <p:sldIdLst>
    <p:sldId id="2147375860" r:id="rId6"/>
    <p:sldId id="334" r:id="rId7"/>
    <p:sldId id="2147375811" r:id="rId8"/>
    <p:sldId id="2147375862" r:id="rId9"/>
    <p:sldId id="2147375818" r:id="rId10"/>
    <p:sldId id="2147375840" r:id="rId11"/>
    <p:sldId id="2147375861" r:id="rId12"/>
    <p:sldId id="2147375852" r:id="rId13"/>
    <p:sldId id="2147375853" r:id="rId14"/>
    <p:sldId id="2147375850" r:id="rId15"/>
    <p:sldId id="2147375842" r:id="rId16"/>
    <p:sldId id="2147375851" r:id="rId17"/>
    <p:sldId id="2147375843" r:id="rId18"/>
    <p:sldId id="2147375854" r:id="rId19"/>
    <p:sldId id="2147375844" r:id="rId20"/>
    <p:sldId id="2147375845" r:id="rId21"/>
    <p:sldId id="2147375846" r:id="rId22"/>
    <p:sldId id="2147375848" r:id="rId23"/>
    <p:sldId id="2147375855" r:id="rId24"/>
    <p:sldId id="2147375856" r:id="rId25"/>
    <p:sldId id="2147375857" r:id="rId26"/>
    <p:sldId id="2147375858" r:id="rId27"/>
    <p:sldId id="2147375859" r:id="rId28"/>
    <p:sldId id="214737583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83B0B0-2E73-48EC-BBD6-21C053EC9A26}">
          <p14:sldIdLst>
            <p14:sldId id="2147375860"/>
            <p14:sldId id="334"/>
            <p14:sldId id="2147375811"/>
            <p14:sldId id="2147375862"/>
            <p14:sldId id="2147375818"/>
            <p14:sldId id="2147375840"/>
            <p14:sldId id="2147375861"/>
            <p14:sldId id="2147375852"/>
            <p14:sldId id="2147375853"/>
            <p14:sldId id="2147375850"/>
            <p14:sldId id="2147375842"/>
            <p14:sldId id="2147375851"/>
            <p14:sldId id="2147375843"/>
            <p14:sldId id="2147375854"/>
            <p14:sldId id="2147375844"/>
            <p14:sldId id="2147375845"/>
            <p14:sldId id="2147375846"/>
            <p14:sldId id="2147375848"/>
            <p14:sldId id="2147375855"/>
            <p14:sldId id="2147375856"/>
            <p14:sldId id="2147375857"/>
            <p14:sldId id="2147375858"/>
            <p14:sldId id="2147375859"/>
            <p14:sldId id="21473758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227922-1D45-AD79-C905-22F0A28FFFFE}" name="Casey Bell, Chief Operating Officer, OPEN MINDS" initials="CB" userId="S::cbell@openminds.com::23cd8f3d-c648-40b2-b302-f6d40fc3f3fb" providerId="AD"/>
  <p188:author id="{95D7669B-BD87-A54F-D28E-6CFA580338B9}" name="Lauren Frantz, Executive Vice President, OPEN MINDS" initials="LM" userId="S::lfrantz@openminds.com::480f6a57-a722-45fc-ab49-a719660cde02" providerId="AD"/>
  <p188:author id="{23F967A3-74D0-73C5-963E-9481D1EE2D32}" name="Stuart Buttlaire, Vice President, Clinical Excellence and Leadership, OPEN MINDS" initials="SM" userId="S::sbuttlaire@openminds.com::f2ba1b7a-0f73-4fa2-af87-42bf241e250d" providerId="AD"/>
  <p188:author id="{F6FA9DEC-905E-2A6C-840E-C2544B16924A}" name="Lydia Kerr, Senior Associate, OPEN MINDS" initials="LM" userId="S::lkerr@openminds.com::161420f1-9841-4519-8913-1c3d8848d485" providerId="AD"/>
  <p188:author id="{2DE298F1-93D6-C0E6-3E38-C570D6816D97}" name="Laurie Mayer, Senior Associate, OPEN MINDS" initials="LM" userId="S::lmayer@openminds.com::b7ebaf21-b17f-4eea-9d25-31f657fc1b8d" providerId="AD"/>
  <p188:author id="{261873F4-1EC9-D0D0-816C-2938E88D337F}" name="Stacy Bowles, Senior Consultant, OPEN MINDS" initials="SB" userId="S::sbowles@openminds.com::2452e691-24e7-498a-b5db-8c87b1cb42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E4F"/>
    <a:srgbClr val="3A6B8B"/>
    <a:srgbClr val="172C51"/>
    <a:srgbClr val="83C786"/>
    <a:srgbClr val="03A9F5"/>
    <a:srgbClr val="D6E3D0"/>
    <a:srgbClr val="898989"/>
    <a:srgbClr val="EBF2EA"/>
    <a:srgbClr val="56B25A"/>
    <a:srgbClr val="F7A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82003B-C39D-92A7-D146-18211BC3ED92}" v="6" dt="2026-06-16T15:42:13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35"/>
    <p:restoredTop sz="94658"/>
  </p:normalViewPr>
  <p:slideViewPr>
    <p:cSldViewPr snapToGrid="0">
      <p:cViewPr varScale="1">
        <p:scale>
          <a:sx n="108" d="100"/>
          <a:sy n="108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e Mayer, Senior Associate, OPEN MINDS" userId="S::lmayer@openminds.com::b7ebaf21-b17f-4eea-9d25-31f657fc1b8d" providerId="AD" clId="Web-{D282003B-C39D-92A7-D146-18211BC3ED92}"/>
    <pc:docChg chg="modSld">
      <pc:chgData name="Laurie Mayer, Senior Associate, OPEN MINDS" userId="S::lmayer@openminds.com::b7ebaf21-b17f-4eea-9d25-31f657fc1b8d" providerId="AD" clId="Web-{D282003B-C39D-92A7-D146-18211BC3ED92}" dt="2026-06-16T15:42:13.512" v="5"/>
      <pc:docMkLst>
        <pc:docMk/>
      </pc:docMkLst>
      <pc:sldChg chg="addSp delSp modSp">
        <pc:chgData name="Laurie Mayer, Senior Associate, OPEN MINDS" userId="S::lmayer@openminds.com::b7ebaf21-b17f-4eea-9d25-31f657fc1b8d" providerId="AD" clId="Web-{D282003B-C39D-92A7-D146-18211BC3ED92}" dt="2026-06-16T15:42:13.465" v="4" actId="20577"/>
        <pc:sldMkLst>
          <pc:docMk/>
          <pc:sldMk cId="2185491719" sldId="334"/>
        </pc:sldMkLst>
        <pc:spChg chg="add del mod">
          <ac:chgData name="Laurie Mayer, Senior Associate, OPEN MINDS" userId="S::lmayer@openminds.com::b7ebaf21-b17f-4eea-9d25-31f657fc1b8d" providerId="AD" clId="Web-{D282003B-C39D-92A7-D146-18211BC3ED92}" dt="2026-06-16T15:42:13.465" v="4" actId="20577"/>
          <ac:spMkLst>
            <pc:docMk/>
            <pc:sldMk cId="2185491719" sldId="334"/>
            <ac:spMk id="2" creationId="{1273FE57-A10C-369F-7952-612E6F1A8F34}"/>
          </ac:spMkLst>
        </pc:spChg>
      </pc:sldChg>
      <pc:sldChg chg="addSp delSp">
        <pc:chgData name="Laurie Mayer, Senior Associate, OPEN MINDS" userId="S::lmayer@openminds.com::b7ebaf21-b17f-4eea-9d25-31f657fc1b8d" providerId="AD" clId="Web-{D282003B-C39D-92A7-D146-18211BC3ED92}" dt="2026-06-16T15:42:13.512" v="5"/>
        <pc:sldMkLst>
          <pc:docMk/>
          <pc:sldMk cId="2874524241" sldId="2147375860"/>
        </pc:sldMkLst>
        <pc:spChg chg="add del">
          <ac:chgData name="Laurie Mayer, Senior Associate, OPEN MINDS" userId="S::lmayer@openminds.com::b7ebaf21-b17f-4eea-9d25-31f657fc1b8d" providerId="AD" clId="Web-{D282003B-C39D-92A7-D146-18211BC3ED92}" dt="2026-06-16T15:42:13.512" v="5"/>
          <ac:spMkLst>
            <pc:docMk/>
            <pc:sldMk cId="2874524241" sldId="2147375860"/>
            <ac:spMk id="4" creationId="{187D82E6-CDA5-80B4-8D18-9FAECC1C9F3C}"/>
          </ac:spMkLst>
        </pc:spChg>
      </pc:sldChg>
    </pc:docChg>
  </pc:docChgLst>
</pc:chgInfo>
</file>

<file path=ppt/comments/modernComment_7FFE5ADF_F2D0A05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73CD588-6D63-734A-8C6C-E6BF26E0892E}" authorId="{F6FA9DEC-905E-2A6C-840E-C2544B16924A}" status="resolved" created="2026-05-01T21:57:04.36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73758801" sldId="2147375839"/>
      <ac:spMk id="19" creationId="{56FBD446-8FAA-2EF1-AAF3-B2EF0EB5FD25}"/>
    </ac:deMkLst>
    <p188:txBody>
      <a:bodyPr/>
      <a:lstStyle/>
      <a:p>
        <a:r>
          <a:rPr lang="en-US"/>
          <a:t>title casing, updated</a:t>
        </a:r>
      </a:p>
    </p188:txBody>
  </p188:cm>
  <p188:cm id="{F2B56C05-97E4-9C4F-BD9B-631BCD3CBBBE}" authorId="{F6FA9DEC-905E-2A6C-840E-C2544B16924A}" created="2026-05-13T20:35:16.11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73758801" sldId="2147375839"/>
      <ac:picMk id="17" creationId="{0A4E981F-2D68-BC4D-8A85-6BB9F10CFE37}"/>
    </ac:deMkLst>
    <p188:txBody>
      <a:bodyPr/>
      <a:lstStyle/>
      <a:p>
        <a:r>
          <a:rPr lang="en-US"/>
          <a:t>Do you think this pic is AI why can't I tell [@Peyton Block, Consultant, OPEN MINDS]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0090B1-0F33-104A-8BD1-B7CF7BC27FB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418B79-1D6B-864C-AFCA-36C65056DC8B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233E4F"/>
              </a:solidFill>
              <a:latin typeface="Raleway" pitchFamily="2" charset="77"/>
            </a:rPr>
            <a:t>Traditional models often:</a:t>
          </a:r>
          <a:endParaRPr lang="en-US" sz="2400" dirty="0">
            <a:solidFill>
              <a:srgbClr val="233E4F"/>
            </a:solidFill>
          </a:endParaRPr>
        </a:p>
      </dgm:t>
    </dgm:pt>
    <dgm:pt modelId="{39613D10-38D5-1A45-BF38-856AA4B4C658}" type="parTrans" cxnId="{438B83D8-6AE6-FD43-97DD-851AEAB77F46}">
      <dgm:prSet/>
      <dgm:spPr/>
      <dgm:t>
        <a:bodyPr/>
        <a:lstStyle/>
        <a:p>
          <a:endParaRPr lang="en-US"/>
        </a:p>
      </dgm:t>
    </dgm:pt>
    <dgm:pt modelId="{E6D23D40-DA87-3A41-B24B-7BD1EDC2C5A6}" type="sibTrans" cxnId="{438B83D8-6AE6-FD43-97DD-851AEAB77F46}">
      <dgm:prSet/>
      <dgm:spPr/>
      <dgm:t>
        <a:bodyPr/>
        <a:lstStyle/>
        <a:p>
          <a:endParaRPr lang="en-US"/>
        </a:p>
      </dgm:t>
    </dgm:pt>
    <dgm:pt modelId="{6B069CA3-98BB-C44C-8387-CCD07963CDB0}">
      <dgm:prSet phldrT="[Text]" custT="1"/>
      <dgm:spPr>
        <a:solidFill>
          <a:schemeClr val="bg1">
            <a:alpha val="75334"/>
          </a:schemeClr>
        </a:solidFill>
        <a:ln>
          <a:noFill/>
        </a:ln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233E4F"/>
              </a:solidFill>
              <a:latin typeface="Raleway" pitchFamily="2" charset="77"/>
            </a:rPr>
            <a:t>Current realities:</a:t>
          </a:r>
          <a:endParaRPr lang="en-US" sz="2400" dirty="0">
            <a:solidFill>
              <a:srgbClr val="233E4F"/>
            </a:solidFill>
          </a:endParaRPr>
        </a:p>
      </dgm:t>
    </dgm:pt>
    <dgm:pt modelId="{3D44384B-BD3D-6D43-B070-6CD4D16BC9BC}" type="parTrans" cxnId="{B3B13D7F-885D-6C4E-853D-5ED810B4ADFC}">
      <dgm:prSet/>
      <dgm:spPr/>
      <dgm:t>
        <a:bodyPr/>
        <a:lstStyle/>
        <a:p>
          <a:endParaRPr lang="en-US"/>
        </a:p>
      </dgm:t>
    </dgm:pt>
    <dgm:pt modelId="{46682F28-B392-A74B-B96D-8350E628C04C}" type="sibTrans" cxnId="{B3B13D7F-885D-6C4E-853D-5ED810B4ADFC}">
      <dgm:prSet/>
      <dgm:spPr/>
      <dgm:t>
        <a:bodyPr/>
        <a:lstStyle/>
        <a:p>
          <a:endParaRPr lang="en-US"/>
        </a:p>
      </dgm:t>
    </dgm:pt>
    <dgm:pt modelId="{FCA61844-F650-3E46-A68A-CD38E155433E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r>
            <a:rPr lang="en-US" sz="1800" dirty="0">
              <a:solidFill>
                <a:schemeClr val="bg1"/>
              </a:solidFill>
              <a:latin typeface="Raleway" pitchFamily="2" charset="77"/>
            </a:rPr>
            <a:t>fentanyl complexity </a:t>
          </a:r>
        </a:p>
      </dgm:t>
    </dgm:pt>
    <dgm:pt modelId="{87721356-D7DC-E249-A964-25E71026B1F0}" type="parTrans" cxnId="{D4FFAD02-5596-A244-889E-75527AB8D7EC}">
      <dgm:prSet/>
      <dgm:spPr/>
      <dgm:t>
        <a:bodyPr/>
        <a:lstStyle/>
        <a:p>
          <a:endParaRPr lang="en-US"/>
        </a:p>
      </dgm:t>
    </dgm:pt>
    <dgm:pt modelId="{4E1BE78B-B499-C443-BF93-CB0A0EA70828}" type="sibTrans" cxnId="{D4FFAD02-5596-A244-889E-75527AB8D7EC}">
      <dgm:prSet/>
      <dgm:spPr/>
      <dgm:t>
        <a:bodyPr/>
        <a:lstStyle/>
        <a:p>
          <a:endParaRPr lang="en-US"/>
        </a:p>
      </dgm:t>
    </dgm:pt>
    <dgm:pt modelId="{E71F4588-D20C-C048-A7C4-19D0AAE8B1CB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r>
            <a:rPr lang="en-US" sz="1800" dirty="0">
              <a:solidFill>
                <a:schemeClr val="bg1"/>
              </a:solidFill>
              <a:latin typeface="Raleway" pitchFamily="2" charset="77"/>
            </a:rPr>
            <a:t>co-occurring conditions </a:t>
          </a:r>
        </a:p>
      </dgm:t>
    </dgm:pt>
    <dgm:pt modelId="{037E69CC-D939-E74E-BD56-4B5F9AF6E5A0}" type="parTrans" cxnId="{381132FE-7DAF-BA4C-9EB0-6F258018C6D4}">
      <dgm:prSet/>
      <dgm:spPr/>
      <dgm:t>
        <a:bodyPr/>
        <a:lstStyle/>
        <a:p>
          <a:endParaRPr lang="en-US"/>
        </a:p>
      </dgm:t>
    </dgm:pt>
    <dgm:pt modelId="{611AD6EA-DA0D-1845-BEB2-A39EF865B9CC}" type="sibTrans" cxnId="{381132FE-7DAF-BA4C-9EB0-6F258018C6D4}">
      <dgm:prSet/>
      <dgm:spPr/>
      <dgm:t>
        <a:bodyPr/>
        <a:lstStyle/>
        <a:p>
          <a:endParaRPr lang="en-US"/>
        </a:p>
      </dgm:t>
    </dgm:pt>
    <dgm:pt modelId="{4DD6F6A0-DA7D-2A4D-8F59-5EF6D237119D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r>
            <a:rPr lang="en-US" sz="1800" dirty="0">
              <a:solidFill>
                <a:schemeClr val="bg1"/>
              </a:solidFill>
              <a:latin typeface="Raleway" pitchFamily="2" charset="77"/>
            </a:rPr>
            <a:t>justice re-entry </a:t>
          </a:r>
        </a:p>
      </dgm:t>
    </dgm:pt>
    <dgm:pt modelId="{6242D572-65D7-1042-8F3E-46FC518FE37F}" type="parTrans" cxnId="{1DA8126D-5639-FC41-98B6-C15728918D2B}">
      <dgm:prSet/>
      <dgm:spPr/>
      <dgm:t>
        <a:bodyPr/>
        <a:lstStyle/>
        <a:p>
          <a:endParaRPr lang="en-US"/>
        </a:p>
      </dgm:t>
    </dgm:pt>
    <dgm:pt modelId="{B209175B-8FCE-3242-9E3B-04F089515255}" type="sibTrans" cxnId="{1DA8126D-5639-FC41-98B6-C15728918D2B}">
      <dgm:prSet/>
      <dgm:spPr/>
      <dgm:t>
        <a:bodyPr/>
        <a:lstStyle/>
        <a:p>
          <a:endParaRPr lang="en-US"/>
        </a:p>
      </dgm:t>
    </dgm:pt>
    <dgm:pt modelId="{79F12DD8-7C66-0546-B83A-D1B401DFA4C9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r>
            <a:rPr lang="en-US" sz="1800" dirty="0">
              <a:solidFill>
                <a:schemeClr val="bg1"/>
              </a:solidFill>
              <a:latin typeface="Raleway" pitchFamily="2" charset="77"/>
            </a:rPr>
            <a:t>unstable housing </a:t>
          </a:r>
        </a:p>
      </dgm:t>
    </dgm:pt>
    <dgm:pt modelId="{B64553B0-7D8A-8944-BBF0-EEA105725C39}" type="parTrans" cxnId="{C98EF4B5-A890-514E-AB23-DD129A3E00BF}">
      <dgm:prSet/>
      <dgm:spPr/>
      <dgm:t>
        <a:bodyPr/>
        <a:lstStyle/>
        <a:p>
          <a:endParaRPr lang="en-US"/>
        </a:p>
      </dgm:t>
    </dgm:pt>
    <dgm:pt modelId="{8C2847D8-8106-9A4D-8425-1F074FF05E7E}" type="sibTrans" cxnId="{C98EF4B5-A890-514E-AB23-DD129A3E00BF}">
      <dgm:prSet/>
      <dgm:spPr/>
      <dgm:t>
        <a:bodyPr/>
        <a:lstStyle/>
        <a:p>
          <a:endParaRPr lang="en-US"/>
        </a:p>
      </dgm:t>
    </dgm:pt>
    <dgm:pt modelId="{5EA0DD26-9808-2F46-990D-9186B38AC2D9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r>
            <a:rPr lang="en-US" sz="1800" dirty="0">
              <a:solidFill>
                <a:schemeClr val="bg1"/>
              </a:solidFill>
              <a:latin typeface="Raleway" pitchFamily="2" charset="77"/>
            </a:rPr>
            <a:t>workforce shortages </a:t>
          </a:r>
        </a:p>
      </dgm:t>
    </dgm:pt>
    <dgm:pt modelId="{3CF085D0-E2BF-144E-BD62-456B99EABCB3}" type="parTrans" cxnId="{32AF4A47-6D1B-C446-B292-644A1C110947}">
      <dgm:prSet/>
      <dgm:spPr/>
      <dgm:t>
        <a:bodyPr/>
        <a:lstStyle/>
        <a:p>
          <a:endParaRPr lang="en-US"/>
        </a:p>
      </dgm:t>
    </dgm:pt>
    <dgm:pt modelId="{AF50689D-7BAD-9647-97CC-452C1DB90B8A}" type="sibTrans" cxnId="{32AF4A47-6D1B-C446-B292-644A1C110947}">
      <dgm:prSet/>
      <dgm:spPr/>
      <dgm:t>
        <a:bodyPr/>
        <a:lstStyle/>
        <a:p>
          <a:endParaRPr lang="en-US"/>
        </a:p>
      </dgm:t>
    </dgm:pt>
    <dgm:pt modelId="{F2DCE496-4598-9C42-93E0-A5F1DC536921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r>
            <a:rPr lang="en-US" sz="1800" dirty="0">
              <a:solidFill>
                <a:schemeClr val="bg1"/>
              </a:solidFill>
              <a:latin typeface="Raleway" pitchFamily="2" charset="77"/>
            </a:rPr>
            <a:t>fragmented care </a:t>
          </a:r>
        </a:p>
      </dgm:t>
    </dgm:pt>
    <dgm:pt modelId="{E79C76C5-793F-234B-8332-0F2FF0524AD9}" type="parTrans" cxnId="{19D54E0D-389A-C64C-9FE6-DF17FA83F78C}">
      <dgm:prSet/>
      <dgm:spPr/>
      <dgm:t>
        <a:bodyPr/>
        <a:lstStyle/>
        <a:p>
          <a:endParaRPr lang="en-US"/>
        </a:p>
      </dgm:t>
    </dgm:pt>
    <dgm:pt modelId="{B231ABA6-D19B-7E46-A3FA-7FFDA8D4DF9A}" type="sibTrans" cxnId="{19D54E0D-389A-C64C-9FE6-DF17FA83F78C}">
      <dgm:prSet/>
      <dgm:spPr/>
      <dgm:t>
        <a:bodyPr/>
        <a:lstStyle/>
        <a:p>
          <a:endParaRPr lang="en-US"/>
        </a:p>
      </dgm:t>
    </dgm:pt>
    <dgm:pt modelId="{E737CEA6-9EA7-7B41-A75C-C7780A6B701F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r>
            <a:rPr lang="en-US" sz="1800" dirty="0">
              <a:solidFill>
                <a:schemeClr val="bg1"/>
              </a:solidFill>
              <a:latin typeface="Raleway" pitchFamily="2" charset="77"/>
            </a:rPr>
            <a:t>focus only on medication access </a:t>
          </a:r>
        </a:p>
      </dgm:t>
    </dgm:pt>
    <dgm:pt modelId="{255FD163-E2F9-E240-A750-09562C002C25}" type="parTrans" cxnId="{2EA9A2F1-6547-5245-B142-E17E2E2DA980}">
      <dgm:prSet/>
      <dgm:spPr/>
      <dgm:t>
        <a:bodyPr/>
        <a:lstStyle/>
        <a:p>
          <a:endParaRPr lang="en-US"/>
        </a:p>
      </dgm:t>
    </dgm:pt>
    <dgm:pt modelId="{FF7864AE-B4DC-DE4D-9E25-4C2E1B5010B7}" type="sibTrans" cxnId="{2EA9A2F1-6547-5245-B142-E17E2E2DA980}">
      <dgm:prSet/>
      <dgm:spPr/>
      <dgm:t>
        <a:bodyPr/>
        <a:lstStyle/>
        <a:p>
          <a:endParaRPr lang="en-US"/>
        </a:p>
      </dgm:t>
    </dgm:pt>
    <dgm:pt modelId="{A96090B2-E8A1-C14D-8914-556810D4A32A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r>
            <a:rPr lang="en-US" sz="1800" dirty="0">
              <a:solidFill>
                <a:schemeClr val="bg1"/>
              </a:solidFill>
              <a:latin typeface="Raleway" pitchFamily="2" charset="77"/>
            </a:rPr>
            <a:t>lack wraparound support </a:t>
          </a:r>
        </a:p>
      </dgm:t>
    </dgm:pt>
    <dgm:pt modelId="{EF505151-41D7-A94D-868A-81CC4BD083EA}" type="parTrans" cxnId="{710A99E7-F7ED-E141-AE2A-C5CB5A9FBE83}">
      <dgm:prSet/>
      <dgm:spPr/>
      <dgm:t>
        <a:bodyPr/>
        <a:lstStyle/>
        <a:p>
          <a:endParaRPr lang="en-US"/>
        </a:p>
      </dgm:t>
    </dgm:pt>
    <dgm:pt modelId="{72DD64C9-7877-2B46-A1BC-194333D88A2D}" type="sibTrans" cxnId="{710A99E7-F7ED-E141-AE2A-C5CB5A9FBE83}">
      <dgm:prSet/>
      <dgm:spPr/>
      <dgm:t>
        <a:bodyPr/>
        <a:lstStyle/>
        <a:p>
          <a:endParaRPr lang="en-US"/>
        </a:p>
      </dgm:t>
    </dgm:pt>
    <dgm:pt modelId="{5FB0E53F-ECDB-EF49-8F67-5852E2426BE0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r>
            <a:rPr lang="en-US" sz="1800" dirty="0">
              <a:solidFill>
                <a:schemeClr val="bg1"/>
              </a:solidFill>
              <a:latin typeface="Raleway" pitchFamily="2" charset="77"/>
            </a:rPr>
            <a:t>struggle with retention </a:t>
          </a:r>
        </a:p>
      </dgm:t>
    </dgm:pt>
    <dgm:pt modelId="{86D78A79-CCEF-BE40-A856-4C1343926112}" type="parTrans" cxnId="{9CD53CE3-A987-1D45-8C7C-5C346D62BE3C}">
      <dgm:prSet/>
      <dgm:spPr/>
      <dgm:t>
        <a:bodyPr/>
        <a:lstStyle/>
        <a:p>
          <a:endParaRPr lang="en-US"/>
        </a:p>
      </dgm:t>
    </dgm:pt>
    <dgm:pt modelId="{4071C20B-489B-E042-AF4C-018100557F24}" type="sibTrans" cxnId="{9CD53CE3-A987-1D45-8C7C-5C346D62BE3C}">
      <dgm:prSet/>
      <dgm:spPr/>
      <dgm:t>
        <a:bodyPr/>
        <a:lstStyle/>
        <a:p>
          <a:endParaRPr lang="en-US"/>
        </a:p>
      </dgm:t>
    </dgm:pt>
    <dgm:pt modelId="{B984F03F-C4FD-1349-801E-ABC7A2700B82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r>
            <a:rPr lang="en-US" sz="1800" dirty="0">
              <a:solidFill>
                <a:schemeClr val="bg1"/>
              </a:solidFill>
              <a:latin typeface="Raleway" pitchFamily="2" charset="77"/>
            </a:rPr>
            <a:t>fail during transitions of care </a:t>
          </a:r>
        </a:p>
      </dgm:t>
    </dgm:pt>
    <dgm:pt modelId="{21B18AE3-FC7E-D14E-B7A4-B4E7A6207764}" type="parTrans" cxnId="{96C0504E-2B6D-9A4D-978E-C080238BAD5D}">
      <dgm:prSet/>
      <dgm:spPr/>
      <dgm:t>
        <a:bodyPr/>
        <a:lstStyle/>
        <a:p>
          <a:endParaRPr lang="en-US"/>
        </a:p>
      </dgm:t>
    </dgm:pt>
    <dgm:pt modelId="{F10507C2-D6BB-F84D-AE33-E17B7CFADE1E}" type="sibTrans" cxnId="{96C0504E-2B6D-9A4D-978E-C080238BAD5D}">
      <dgm:prSet/>
      <dgm:spPr/>
      <dgm:t>
        <a:bodyPr/>
        <a:lstStyle/>
        <a:p>
          <a:endParaRPr lang="en-US"/>
        </a:p>
      </dgm:t>
    </dgm:pt>
    <dgm:pt modelId="{5B713D64-8397-A445-996D-56873FFBFE2F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r>
            <a:rPr lang="en-US" sz="1800" dirty="0">
              <a:solidFill>
                <a:schemeClr val="bg1"/>
              </a:solidFill>
              <a:latin typeface="Raleway" pitchFamily="2" charset="77"/>
            </a:rPr>
            <a:t>create provider burnout </a:t>
          </a:r>
          <a:endParaRPr lang="en-US" sz="1800" dirty="0">
            <a:solidFill>
              <a:schemeClr val="bg1"/>
            </a:solidFill>
          </a:endParaRPr>
        </a:p>
      </dgm:t>
    </dgm:pt>
    <dgm:pt modelId="{27671992-0EF0-7645-97B3-6B7F8C0D15ED}" type="parTrans" cxnId="{39EBCF2F-2C78-3A4C-9BC1-EAB46F73E6B4}">
      <dgm:prSet/>
      <dgm:spPr/>
      <dgm:t>
        <a:bodyPr/>
        <a:lstStyle/>
        <a:p>
          <a:endParaRPr lang="en-US"/>
        </a:p>
      </dgm:t>
    </dgm:pt>
    <dgm:pt modelId="{F4C9D3C2-F663-7F46-A180-1DFED10F28F3}" type="sibTrans" cxnId="{39EBCF2F-2C78-3A4C-9BC1-EAB46F73E6B4}">
      <dgm:prSet/>
      <dgm:spPr/>
      <dgm:t>
        <a:bodyPr/>
        <a:lstStyle/>
        <a:p>
          <a:endParaRPr lang="en-US"/>
        </a:p>
      </dgm:t>
    </dgm:pt>
    <dgm:pt modelId="{75FD7972-3566-804F-8287-A31DA0FDB68B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endParaRPr lang="en-US" sz="1800" dirty="0">
            <a:solidFill>
              <a:schemeClr val="bg1"/>
            </a:solidFill>
            <a:latin typeface="Raleway" pitchFamily="2" charset="77"/>
          </a:endParaRPr>
        </a:p>
      </dgm:t>
    </dgm:pt>
    <dgm:pt modelId="{14F97C84-0ECB-0349-8B18-80434BBA1498}" type="parTrans" cxnId="{18D75ACE-B924-C948-90E1-81B0B36D980B}">
      <dgm:prSet/>
      <dgm:spPr/>
      <dgm:t>
        <a:bodyPr/>
        <a:lstStyle/>
        <a:p>
          <a:endParaRPr lang="en-US"/>
        </a:p>
      </dgm:t>
    </dgm:pt>
    <dgm:pt modelId="{7BDC04C5-AD4D-804F-BAB8-4C3C52ADCBA7}" type="sibTrans" cxnId="{18D75ACE-B924-C948-90E1-81B0B36D980B}">
      <dgm:prSet/>
      <dgm:spPr/>
      <dgm:t>
        <a:bodyPr/>
        <a:lstStyle/>
        <a:p>
          <a:endParaRPr lang="en-US"/>
        </a:p>
      </dgm:t>
    </dgm:pt>
    <dgm:pt modelId="{7FD02A03-91D7-1A40-A4E4-68FB4655197C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endParaRPr lang="en-US" sz="1800" dirty="0">
            <a:solidFill>
              <a:schemeClr val="bg1"/>
            </a:solidFill>
            <a:latin typeface="Raleway" pitchFamily="2" charset="77"/>
          </a:endParaRPr>
        </a:p>
      </dgm:t>
    </dgm:pt>
    <dgm:pt modelId="{6885B98E-CF69-8248-A692-86864527873E}" type="parTrans" cxnId="{EE756C49-E79C-914F-AA99-4C886B1F7F27}">
      <dgm:prSet/>
      <dgm:spPr/>
      <dgm:t>
        <a:bodyPr/>
        <a:lstStyle/>
        <a:p>
          <a:endParaRPr lang="en-US"/>
        </a:p>
      </dgm:t>
    </dgm:pt>
    <dgm:pt modelId="{F8F8B8A8-EF02-8948-B153-8102252C0E10}" type="sibTrans" cxnId="{EE756C49-E79C-914F-AA99-4C886B1F7F27}">
      <dgm:prSet/>
      <dgm:spPr/>
      <dgm:t>
        <a:bodyPr/>
        <a:lstStyle/>
        <a:p>
          <a:endParaRPr lang="en-US"/>
        </a:p>
      </dgm:t>
    </dgm:pt>
    <dgm:pt modelId="{171484A5-CA58-9146-AB9A-BD168C5AF24C}" type="pres">
      <dgm:prSet presAssocID="{210090B1-0F33-104A-8BD1-B7CF7BC27FB5}" presName="Name0" presStyleCnt="0">
        <dgm:presLayoutVars>
          <dgm:dir/>
          <dgm:animLvl val="lvl"/>
          <dgm:resizeHandles val="exact"/>
        </dgm:presLayoutVars>
      </dgm:prSet>
      <dgm:spPr/>
    </dgm:pt>
    <dgm:pt modelId="{785F3329-0D1B-B24F-9845-CCD5C5F978AB}" type="pres">
      <dgm:prSet presAssocID="{6E418B79-1D6B-864C-AFCA-36C65056DC8B}" presName="composite" presStyleCnt="0"/>
      <dgm:spPr/>
    </dgm:pt>
    <dgm:pt modelId="{AF65F253-382C-E14E-AF31-DE4F201BA6FF}" type="pres">
      <dgm:prSet presAssocID="{6E418B79-1D6B-864C-AFCA-36C65056DC8B}" presName="parTx" presStyleLbl="alignNode1" presStyleIdx="0" presStyleCnt="2" custScaleY="89772">
        <dgm:presLayoutVars>
          <dgm:chMax val="0"/>
          <dgm:chPref val="0"/>
          <dgm:bulletEnabled val="1"/>
        </dgm:presLayoutVars>
      </dgm:prSet>
      <dgm:spPr/>
    </dgm:pt>
    <dgm:pt modelId="{9ABDB0B5-F00A-E94D-88DA-753FC7A81FF2}" type="pres">
      <dgm:prSet presAssocID="{6E418B79-1D6B-864C-AFCA-36C65056DC8B}" presName="desTx" presStyleLbl="alignAccFollowNode1" presStyleIdx="0" presStyleCnt="2" custLinFactNeighborX="-1" custLinFactNeighborY="-3037">
        <dgm:presLayoutVars>
          <dgm:bulletEnabled val="1"/>
        </dgm:presLayoutVars>
      </dgm:prSet>
      <dgm:spPr/>
    </dgm:pt>
    <dgm:pt modelId="{8EA9F20F-A5E4-3948-951A-0C5894A6BA27}" type="pres">
      <dgm:prSet presAssocID="{E6D23D40-DA87-3A41-B24B-7BD1EDC2C5A6}" presName="space" presStyleCnt="0"/>
      <dgm:spPr/>
    </dgm:pt>
    <dgm:pt modelId="{2B23EBDB-B878-6548-B6A8-09C0B5D30B95}" type="pres">
      <dgm:prSet presAssocID="{6B069CA3-98BB-C44C-8387-CCD07963CDB0}" presName="composite" presStyleCnt="0"/>
      <dgm:spPr/>
    </dgm:pt>
    <dgm:pt modelId="{049D5A99-A8EF-3A40-9AE0-E7152B1E95E2}" type="pres">
      <dgm:prSet presAssocID="{6B069CA3-98BB-C44C-8387-CCD07963CDB0}" presName="parTx" presStyleLbl="alignNode1" presStyleIdx="1" presStyleCnt="2" custScaleY="87370">
        <dgm:presLayoutVars>
          <dgm:chMax val="0"/>
          <dgm:chPref val="0"/>
          <dgm:bulletEnabled val="1"/>
        </dgm:presLayoutVars>
      </dgm:prSet>
      <dgm:spPr/>
    </dgm:pt>
    <dgm:pt modelId="{B2C1168D-2E2B-6046-92EF-A57910B740AC}" type="pres">
      <dgm:prSet presAssocID="{6B069CA3-98BB-C44C-8387-CCD07963CDB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4FFAD02-5596-A244-889E-75527AB8D7EC}" srcId="{6B069CA3-98BB-C44C-8387-CCD07963CDB0}" destId="{FCA61844-F650-3E46-A68A-CD38E155433E}" srcOrd="1" destOrd="0" parTransId="{87721356-D7DC-E249-A964-25E71026B1F0}" sibTransId="{4E1BE78B-B499-C443-BF93-CB0A0EA70828}"/>
    <dgm:cxn modelId="{19D54E0D-389A-C64C-9FE6-DF17FA83F78C}" srcId="{6B069CA3-98BB-C44C-8387-CCD07963CDB0}" destId="{F2DCE496-4598-9C42-93E0-A5F1DC536921}" srcOrd="6" destOrd="0" parTransId="{E79C76C5-793F-234B-8332-0F2FF0524AD9}" sibTransId="{B231ABA6-D19B-7E46-A3FA-7FFDA8D4DF9A}"/>
    <dgm:cxn modelId="{0C7F1622-05E1-FA4F-9D3A-503C9C6E42B0}" type="presOf" srcId="{79F12DD8-7C66-0546-B83A-D1B401DFA4C9}" destId="{B2C1168D-2E2B-6046-92EF-A57910B740AC}" srcOrd="0" destOrd="4" presId="urn:microsoft.com/office/officeart/2005/8/layout/hList1"/>
    <dgm:cxn modelId="{9F537126-7B1C-0E4B-A9E7-D17084BBDA12}" type="presOf" srcId="{5EA0DD26-9808-2F46-990D-9186B38AC2D9}" destId="{B2C1168D-2E2B-6046-92EF-A57910B740AC}" srcOrd="0" destOrd="5" presId="urn:microsoft.com/office/officeart/2005/8/layout/hList1"/>
    <dgm:cxn modelId="{AFB9582E-D235-2B42-BAFA-089738BF22FB}" type="presOf" srcId="{6B069CA3-98BB-C44C-8387-CCD07963CDB0}" destId="{049D5A99-A8EF-3A40-9AE0-E7152B1E95E2}" srcOrd="0" destOrd="0" presId="urn:microsoft.com/office/officeart/2005/8/layout/hList1"/>
    <dgm:cxn modelId="{39EBCF2F-2C78-3A4C-9BC1-EAB46F73E6B4}" srcId="{6E418B79-1D6B-864C-AFCA-36C65056DC8B}" destId="{5B713D64-8397-A445-996D-56873FFBFE2F}" srcOrd="5" destOrd="0" parTransId="{27671992-0EF0-7645-97B3-6B7F8C0D15ED}" sibTransId="{F4C9D3C2-F663-7F46-A180-1DFED10F28F3}"/>
    <dgm:cxn modelId="{F557C633-3E12-5847-A8A0-2B80503ABCCF}" type="presOf" srcId="{5FB0E53F-ECDB-EF49-8F67-5852E2426BE0}" destId="{9ABDB0B5-F00A-E94D-88DA-753FC7A81FF2}" srcOrd="0" destOrd="3" presId="urn:microsoft.com/office/officeart/2005/8/layout/hList1"/>
    <dgm:cxn modelId="{76CA765E-06C3-BB44-996B-E3F51B98071F}" type="presOf" srcId="{6E418B79-1D6B-864C-AFCA-36C65056DC8B}" destId="{AF65F253-382C-E14E-AF31-DE4F201BA6FF}" srcOrd="0" destOrd="0" presId="urn:microsoft.com/office/officeart/2005/8/layout/hList1"/>
    <dgm:cxn modelId="{B0304461-1802-9443-B1F4-96D3D410B725}" type="presOf" srcId="{E737CEA6-9EA7-7B41-A75C-C7780A6B701F}" destId="{9ABDB0B5-F00A-E94D-88DA-753FC7A81FF2}" srcOrd="0" destOrd="1" presId="urn:microsoft.com/office/officeart/2005/8/layout/hList1"/>
    <dgm:cxn modelId="{32AF4A47-6D1B-C446-B292-644A1C110947}" srcId="{6B069CA3-98BB-C44C-8387-CCD07963CDB0}" destId="{5EA0DD26-9808-2F46-990D-9186B38AC2D9}" srcOrd="5" destOrd="0" parTransId="{3CF085D0-E2BF-144E-BD62-456B99EABCB3}" sibTransId="{AF50689D-7BAD-9647-97CC-452C1DB90B8A}"/>
    <dgm:cxn modelId="{EE756C49-E79C-914F-AA99-4C886B1F7F27}" srcId="{6B069CA3-98BB-C44C-8387-CCD07963CDB0}" destId="{7FD02A03-91D7-1A40-A4E4-68FB4655197C}" srcOrd="0" destOrd="0" parTransId="{6885B98E-CF69-8248-A692-86864527873E}" sibTransId="{F8F8B8A8-EF02-8948-B153-8102252C0E10}"/>
    <dgm:cxn modelId="{1DA8126D-5639-FC41-98B6-C15728918D2B}" srcId="{6B069CA3-98BB-C44C-8387-CCD07963CDB0}" destId="{4DD6F6A0-DA7D-2A4D-8F59-5EF6D237119D}" srcOrd="3" destOrd="0" parTransId="{6242D572-65D7-1042-8F3E-46FC518FE37F}" sibTransId="{B209175B-8FCE-3242-9E3B-04F089515255}"/>
    <dgm:cxn modelId="{96C0504E-2B6D-9A4D-978E-C080238BAD5D}" srcId="{6E418B79-1D6B-864C-AFCA-36C65056DC8B}" destId="{B984F03F-C4FD-1349-801E-ABC7A2700B82}" srcOrd="4" destOrd="0" parTransId="{21B18AE3-FC7E-D14E-B7A4-B4E7A6207764}" sibTransId="{F10507C2-D6BB-F84D-AE33-E17B7CFADE1E}"/>
    <dgm:cxn modelId="{06B74471-C915-444B-A19E-8DEF87F07C6D}" type="presOf" srcId="{210090B1-0F33-104A-8BD1-B7CF7BC27FB5}" destId="{171484A5-CA58-9146-AB9A-BD168C5AF24C}" srcOrd="0" destOrd="0" presId="urn:microsoft.com/office/officeart/2005/8/layout/hList1"/>
    <dgm:cxn modelId="{6EF08577-7B77-6E49-987E-FD1FBE1216FA}" type="presOf" srcId="{5B713D64-8397-A445-996D-56873FFBFE2F}" destId="{9ABDB0B5-F00A-E94D-88DA-753FC7A81FF2}" srcOrd="0" destOrd="5" presId="urn:microsoft.com/office/officeart/2005/8/layout/hList1"/>
    <dgm:cxn modelId="{B3B13D7F-885D-6C4E-853D-5ED810B4ADFC}" srcId="{210090B1-0F33-104A-8BD1-B7CF7BC27FB5}" destId="{6B069CA3-98BB-C44C-8387-CCD07963CDB0}" srcOrd="1" destOrd="0" parTransId="{3D44384B-BD3D-6D43-B070-6CD4D16BC9BC}" sibTransId="{46682F28-B392-A74B-B96D-8350E628C04C}"/>
    <dgm:cxn modelId="{D66E1E88-7721-804A-A09E-00370FA08B43}" type="presOf" srcId="{B984F03F-C4FD-1349-801E-ABC7A2700B82}" destId="{9ABDB0B5-F00A-E94D-88DA-753FC7A81FF2}" srcOrd="0" destOrd="4" presId="urn:microsoft.com/office/officeart/2005/8/layout/hList1"/>
    <dgm:cxn modelId="{891EE48C-F17E-F44C-A008-C03EAC572AF1}" type="presOf" srcId="{E71F4588-D20C-C048-A7C4-19D0AAE8B1CB}" destId="{B2C1168D-2E2B-6046-92EF-A57910B740AC}" srcOrd="0" destOrd="2" presId="urn:microsoft.com/office/officeart/2005/8/layout/hList1"/>
    <dgm:cxn modelId="{C98EF4B5-A890-514E-AB23-DD129A3E00BF}" srcId="{6B069CA3-98BB-C44C-8387-CCD07963CDB0}" destId="{79F12DD8-7C66-0546-B83A-D1B401DFA4C9}" srcOrd="4" destOrd="0" parTransId="{B64553B0-7D8A-8944-BBF0-EEA105725C39}" sibTransId="{8C2847D8-8106-9A4D-8425-1F074FF05E7E}"/>
    <dgm:cxn modelId="{806F1BBB-0F24-B342-B5C0-E7C22B42898B}" type="presOf" srcId="{FCA61844-F650-3E46-A68A-CD38E155433E}" destId="{B2C1168D-2E2B-6046-92EF-A57910B740AC}" srcOrd="0" destOrd="1" presId="urn:microsoft.com/office/officeart/2005/8/layout/hList1"/>
    <dgm:cxn modelId="{7ED774C2-AAA5-A141-9790-8D1FE96B112F}" type="presOf" srcId="{A96090B2-E8A1-C14D-8914-556810D4A32A}" destId="{9ABDB0B5-F00A-E94D-88DA-753FC7A81FF2}" srcOrd="0" destOrd="2" presId="urn:microsoft.com/office/officeart/2005/8/layout/hList1"/>
    <dgm:cxn modelId="{180730C5-4AE3-5248-9C12-D6F3353CD3FA}" type="presOf" srcId="{75FD7972-3566-804F-8287-A31DA0FDB68B}" destId="{9ABDB0B5-F00A-E94D-88DA-753FC7A81FF2}" srcOrd="0" destOrd="0" presId="urn:microsoft.com/office/officeart/2005/8/layout/hList1"/>
    <dgm:cxn modelId="{18D75ACE-B924-C948-90E1-81B0B36D980B}" srcId="{6E418B79-1D6B-864C-AFCA-36C65056DC8B}" destId="{75FD7972-3566-804F-8287-A31DA0FDB68B}" srcOrd="0" destOrd="0" parTransId="{14F97C84-0ECB-0349-8B18-80434BBA1498}" sibTransId="{7BDC04C5-AD4D-804F-BAB8-4C3C52ADCBA7}"/>
    <dgm:cxn modelId="{438B83D8-6AE6-FD43-97DD-851AEAB77F46}" srcId="{210090B1-0F33-104A-8BD1-B7CF7BC27FB5}" destId="{6E418B79-1D6B-864C-AFCA-36C65056DC8B}" srcOrd="0" destOrd="0" parTransId="{39613D10-38D5-1A45-BF38-856AA4B4C658}" sibTransId="{E6D23D40-DA87-3A41-B24B-7BD1EDC2C5A6}"/>
    <dgm:cxn modelId="{F6C24BDC-2FA8-D749-9079-2528590D0A5C}" type="presOf" srcId="{F2DCE496-4598-9C42-93E0-A5F1DC536921}" destId="{B2C1168D-2E2B-6046-92EF-A57910B740AC}" srcOrd="0" destOrd="6" presId="urn:microsoft.com/office/officeart/2005/8/layout/hList1"/>
    <dgm:cxn modelId="{469CE7E1-B4DB-274F-99AD-5FF591E3630F}" type="presOf" srcId="{4DD6F6A0-DA7D-2A4D-8F59-5EF6D237119D}" destId="{B2C1168D-2E2B-6046-92EF-A57910B740AC}" srcOrd="0" destOrd="3" presId="urn:microsoft.com/office/officeart/2005/8/layout/hList1"/>
    <dgm:cxn modelId="{53DB24E3-D004-344E-886F-B047FBEA9705}" type="presOf" srcId="{7FD02A03-91D7-1A40-A4E4-68FB4655197C}" destId="{B2C1168D-2E2B-6046-92EF-A57910B740AC}" srcOrd="0" destOrd="0" presId="urn:microsoft.com/office/officeart/2005/8/layout/hList1"/>
    <dgm:cxn modelId="{9CD53CE3-A987-1D45-8C7C-5C346D62BE3C}" srcId="{6E418B79-1D6B-864C-AFCA-36C65056DC8B}" destId="{5FB0E53F-ECDB-EF49-8F67-5852E2426BE0}" srcOrd="3" destOrd="0" parTransId="{86D78A79-CCEF-BE40-A856-4C1343926112}" sibTransId="{4071C20B-489B-E042-AF4C-018100557F24}"/>
    <dgm:cxn modelId="{710A99E7-F7ED-E141-AE2A-C5CB5A9FBE83}" srcId="{6E418B79-1D6B-864C-AFCA-36C65056DC8B}" destId="{A96090B2-E8A1-C14D-8914-556810D4A32A}" srcOrd="2" destOrd="0" parTransId="{EF505151-41D7-A94D-868A-81CC4BD083EA}" sibTransId="{72DD64C9-7877-2B46-A1BC-194333D88A2D}"/>
    <dgm:cxn modelId="{2EA9A2F1-6547-5245-B142-E17E2E2DA980}" srcId="{6E418B79-1D6B-864C-AFCA-36C65056DC8B}" destId="{E737CEA6-9EA7-7B41-A75C-C7780A6B701F}" srcOrd="1" destOrd="0" parTransId="{255FD163-E2F9-E240-A750-09562C002C25}" sibTransId="{FF7864AE-B4DC-DE4D-9E25-4C2E1B5010B7}"/>
    <dgm:cxn modelId="{381132FE-7DAF-BA4C-9EB0-6F258018C6D4}" srcId="{6B069CA3-98BB-C44C-8387-CCD07963CDB0}" destId="{E71F4588-D20C-C048-A7C4-19D0AAE8B1CB}" srcOrd="2" destOrd="0" parTransId="{037E69CC-D939-E74E-BD56-4B5F9AF6E5A0}" sibTransId="{611AD6EA-DA0D-1845-BEB2-A39EF865B9CC}"/>
    <dgm:cxn modelId="{1A470310-D699-3643-84CA-AF7DC8AA6E5C}" type="presParOf" srcId="{171484A5-CA58-9146-AB9A-BD168C5AF24C}" destId="{785F3329-0D1B-B24F-9845-CCD5C5F978AB}" srcOrd="0" destOrd="0" presId="urn:microsoft.com/office/officeart/2005/8/layout/hList1"/>
    <dgm:cxn modelId="{3F4287D5-1E32-4D41-8F73-E5EC8CE0E51D}" type="presParOf" srcId="{785F3329-0D1B-B24F-9845-CCD5C5F978AB}" destId="{AF65F253-382C-E14E-AF31-DE4F201BA6FF}" srcOrd="0" destOrd="0" presId="urn:microsoft.com/office/officeart/2005/8/layout/hList1"/>
    <dgm:cxn modelId="{4ACED1D6-0F61-614A-9AD3-B3999DDAA273}" type="presParOf" srcId="{785F3329-0D1B-B24F-9845-CCD5C5F978AB}" destId="{9ABDB0B5-F00A-E94D-88DA-753FC7A81FF2}" srcOrd="1" destOrd="0" presId="urn:microsoft.com/office/officeart/2005/8/layout/hList1"/>
    <dgm:cxn modelId="{23BFA038-76BE-4645-8EEE-1293A74AE267}" type="presParOf" srcId="{171484A5-CA58-9146-AB9A-BD168C5AF24C}" destId="{8EA9F20F-A5E4-3948-951A-0C5894A6BA27}" srcOrd="1" destOrd="0" presId="urn:microsoft.com/office/officeart/2005/8/layout/hList1"/>
    <dgm:cxn modelId="{A03F2D65-9928-034B-A14A-15C224E88458}" type="presParOf" srcId="{171484A5-CA58-9146-AB9A-BD168C5AF24C}" destId="{2B23EBDB-B878-6548-B6A8-09C0B5D30B95}" srcOrd="2" destOrd="0" presId="urn:microsoft.com/office/officeart/2005/8/layout/hList1"/>
    <dgm:cxn modelId="{8266946B-7C60-2347-BAD2-44F78D4480B7}" type="presParOf" srcId="{2B23EBDB-B878-6548-B6A8-09C0B5D30B95}" destId="{049D5A99-A8EF-3A40-9AE0-E7152B1E95E2}" srcOrd="0" destOrd="0" presId="urn:microsoft.com/office/officeart/2005/8/layout/hList1"/>
    <dgm:cxn modelId="{4565D341-829D-2844-8CEB-D8240E7FBF59}" type="presParOf" srcId="{2B23EBDB-B878-6548-B6A8-09C0B5D30B95}" destId="{B2C1168D-2E2B-6046-92EF-A57910B740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0090B1-0F33-104A-8BD1-B7CF7BC27FB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418B79-1D6B-864C-AFCA-36C65056DC8B}">
      <dgm:prSet phldrT="[Text]" custT="1"/>
      <dgm:spPr>
        <a:solidFill>
          <a:schemeClr val="bg1">
            <a:alpha val="75000"/>
          </a:schemeClr>
        </a:solidFill>
        <a:ln>
          <a:noFill/>
        </a:ln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233E4F"/>
              </a:solidFill>
              <a:latin typeface="Raleway" pitchFamily="2" charset="77"/>
            </a:rPr>
            <a:t>Remaining Gaps:</a:t>
          </a:r>
          <a:endParaRPr lang="en-US" sz="2400" dirty="0">
            <a:solidFill>
              <a:srgbClr val="233E4F"/>
            </a:solidFill>
          </a:endParaRPr>
        </a:p>
      </dgm:t>
    </dgm:pt>
    <dgm:pt modelId="{39613D10-38D5-1A45-BF38-856AA4B4C658}" type="parTrans" cxnId="{438B83D8-6AE6-FD43-97DD-851AEAB77F46}">
      <dgm:prSet/>
      <dgm:spPr/>
      <dgm:t>
        <a:bodyPr/>
        <a:lstStyle/>
        <a:p>
          <a:endParaRPr lang="en-US"/>
        </a:p>
      </dgm:t>
    </dgm:pt>
    <dgm:pt modelId="{E6D23D40-DA87-3A41-B24B-7BD1EDC2C5A6}" type="sibTrans" cxnId="{438B83D8-6AE6-FD43-97DD-851AEAB77F46}">
      <dgm:prSet/>
      <dgm:spPr/>
      <dgm:t>
        <a:bodyPr/>
        <a:lstStyle/>
        <a:p>
          <a:endParaRPr lang="en-US"/>
        </a:p>
      </dgm:t>
    </dgm:pt>
    <dgm:pt modelId="{6B069CA3-98BB-C44C-8387-CCD07963CDB0}">
      <dgm:prSet phldrT="[Text]" custT="1"/>
      <dgm:spPr>
        <a:solidFill>
          <a:schemeClr val="bg1">
            <a:alpha val="75334"/>
          </a:schemeClr>
        </a:solidFill>
        <a:ln>
          <a:noFill/>
        </a:ln>
      </dgm:spPr>
      <dgm:t>
        <a:bodyPr/>
        <a:lstStyle/>
        <a:p>
          <a:pPr>
            <a:buNone/>
          </a:pPr>
          <a:r>
            <a:rPr lang="en-US" sz="2400" dirty="0">
              <a:solidFill>
                <a:srgbClr val="233E4F"/>
              </a:solidFill>
              <a:latin typeface="Raleway" pitchFamily="2" charset="77"/>
            </a:rPr>
            <a:t>New Capabilities:</a:t>
          </a:r>
          <a:endParaRPr lang="en-US" sz="2400" dirty="0">
            <a:solidFill>
              <a:srgbClr val="233E4F"/>
            </a:solidFill>
          </a:endParaRPr>
        </a:p>
      </dgm:t>
    </dgm:pt>
    <dgm:pt modelId="{3D44384B-BD3D-6D43-B070-6CD4D16BC9BC}" type="parTrans" cxnId="{B3B13D7F-885D-6C4E-853D-5ED810B4ADFC}">
      <dgm:prSet/>
      <dgm:spPr/>
      <dgm:t>
        <a:bodyPr/>
        <a:lstStyle/>
        <a:p>
          <a:endParaRPr lang="en-US"/>
        </a:p>
      </dgm:t>
    </dgm:pt>
    <dgm:pt modelId="{46682F28-B392-A74B-B96D-8350E628C04C}" type="sibTrans" cxnId="{B3B13D7F-885D-6C4E-853D-5ED810B4ADFC}">
      <dgm:prSet/>
      <dgm:spPr/>
      <dgm:t>
        <a:bodyPr/>
        <a:lstStyle/>
        <a:p>
          <a:endParaRPr lang="en-US"/>
        </a:p>
      </dgm:t>
    </dgm:pt>
    <dgm:pt modelId="{FCA61844-F650-3E46-A68A-CD38E155433E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Psychoeducation groups </a:t>
          </a:r>
        </a:p>
      </dgm:t>
    </dgm:pt>
    <dgm:pt modelId="{87721356-D7DC-E249-A964-25E71026B1F0}" type="parTrans" cxnId="{D4FFAD02-5596-A244-889E-75527AB8D7EC}">
      <dgm:prSet/>
      <dgm:spPr/>
      <dgm:t>
        <a:bodyPr/>
        <a:lstStyle/>
        <a:p>
          <a:endParaRPr lang="en-US"/>
        </a:p>
      </dgm:t>
    </dgm:pt>
    <dgm:pt modelId="{4E1BE78B-B499-C443-BF93-CB0A0EA70828}" type="sibTrans" cxnId="{D4FFAD02-5596-A244-889E-75527AB8D7EC}">
      <dgm:prSet/>
      <dgm:spPr/>
      <dgm:t>
        <a:bodyPr/>
        <a:lstStyle/>
        <a:p>
          <a:endParaRPr lang="en-US"/>
        </a:p>
      </dgm:t>
    </dgm:pt>
    <dgm:pt modelId="{7FD02A03-91D7-1A40-A4E4-68FB4655197C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endParaRPr lang="en-US" sz="1600" dirty="0">
            <a:solidFill>
              <a:schemeClr val="bg1"/>
            </a:solidFill>
            <a:latin typeface="Raleway" pitchFamily="2" charset="77"/>
          </a:endParaRPr>
        </a:p>
      </dgm:t>
    </dgm:pt>
    <dgm:pt modelId="{6885B98E-CF69-8248-A692-86864527873E}" type="parTrans" cxnId="{EE756C49-E79C-914F-AA99-4C886B1F7F27}">
      <dgm:prSet/>
      <dgm:spPr/>
      <dgm:t>
        <a:bodyPr/>
        <a:lstStyle/>
        <a:p>
          <a:endParaRPr lang="en-US"/>
        </a:p>
      </dgm:t>
    </dgm:pt>
    <dgm:pt modelId="{F8F8B8A8-EF02-8948-B153-8102252C0E10}" type="sibTrans" cxnId="{EE756C49-E79C-914F-AA99-4C886B1F7F27}">
      <dgm:prSet/>
      <dgm:spPr/>
      <dgm:t>
        <a:bodyPr/>
        <a:lstStyle/>
        <a:p>
          <a:endParaRPr lang="en-US"/>
        </a:p>
      </dgm:t>
    </dgm:pt>
    <dgm:pt modelId="{75FD7972-3566-804F-8287-A31DA0FDB68B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endParaRPr lang="en-US" sz="1600" dirty="0">
            <a:solidFill>
              <a:schemeClr val="bg1"/>
            </a:solidFill>
            <a:latin typeface="Raleway" pitchFamily="2" charset="77"/>
          </a:endParaRPr>
        </a:p>
      </dgm:t>
    </dgm:pt>
    <dgm:pt modelId="{7BDC04C5-AD4D-804F-BAB8-4C3C52ADCBA7}" type="sibTrans" cxnId="{18D75ACE-B924-C948-90E1-81B0B36D980B}">
      <dgm:prSet/>
      <dgm:spPr/>
      <dgm:t>
        <a:bodyPr/>
        <a:lstStyle/>
        <a:p>
          <a:endParaRPr lang="en-US"/>
        </a:p>
      </dgm:t>
    </dgm:pt>
    <dgm:pt modelId="{14F97C84-0ECB-0349-8B18-80434BBA1498}" type="parTrans" cxnId="{18D75ACE-B924-C948-90E1-81B0B36D980B}">
      <dgm:prSet/>
      <dgm:spPr/>
      <dgm:t>
        <a:bodyPr/>
        <a:lstStyle/>
        <a:p>
          <a:endParaRPr lang="en-US"/>
        </a:p>
      </dgm:t>
    </dgm:pt>
    <dgm:pt modelId="{E737CEA6-9EA7-7B41-A75C-C7780A6B701F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r>
            <a:rPr lang="en-US" sz="1600">
              <a:solidFill>
                <a:schemeClr val="bg1"/>
              </a:solidFill>
              <a:latin typeface="Raleway" pitchFamily="2" charset="77"/>
            </a:rPr>
            <a:t>relapse prevention support </a:t>
          </a:r>
          <a:endParaRPr lang="en-US" sz="1600" dirty="0">
            <a:solidFill>
              <a:schemeClr val="bg1"/>
            </a:solidFill>
            <a:latin typeface="Raleway" pitchFamily="2" charset="77"/>
          </a:endParaRPr>
        </a:p>
      </dgm:t>
    </dgm:pt>
    <dgm:pt modelId="{FF7864AE-B4DC-DE4D-9E25-4C2E1B5010B7}" type="sibTrans" cxnId="{2EA9A2F1-6547-5245-B142-E17E2E2DA980}">
      <dgm:prSet/>
      <dgm:spPr/>
      <dgm:t>
        <a:bodyPr/>
        <a:lstStyle/>
        <a:p>
          <a:endParaRPr lang="en-US"/>
        </a:p>
      </dgm:t>
    </dgm:pt>
    <dgm:pt modelId="{255FD163-E2F9-E240-A750-09562C002C25}" type="parTrans" cxnId="{2EA9A2F1-6547-5245-B142-E17E2E2DA980}">
      <dgm:prSet/>
      <dgm:spPr/>
      <dgm:t>
        <a:bodyPr/>
        <a:lstStyle/>
        <a:p>
          <a:endParaRPr lang="en-US"/>
        </a:p>
      </dgm:t>
    </dgm:pt>
    <dgm:pt modelId="{E6DC6E2D-647C-F24E-8653-D8B325FA9CE7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family engagement </a:t>
          </a:r>
        </a:p>
      </dgm:t>
    </dgm:pt>
    <dgm:pt modelId="{7C7CD1C9-41B4-2C43-9C75-258CB315B8E5}" type="parTrans" cxnId="{02098A95-A778-504E-93A0-C636A5FD5F93}">
      <dgm:prSet/>
      <dgm:spPr/>
      <dgm:t>
        <a:bodyPr/>
        <a:lstStyle/>
        <a:p>
          <a:endParaRPr lang="en-US"/>
        </a:p>
      </dgm:t>
    </dgm:pt>
    <dgm:pt modelId="{E91C1D67-68D8-9A43-BB06-8D7D85C7CAA6}" type="sibTrans" cxnId="{02098A95-A778-504E-93A0-C636A5FD5F93}">
      <dgm:prSet/>
      <dgm:spPr/>
      <dgm:t>
        <a:bodyPr/>
        <a:lstStyle/>
        <a:p>
          <a:endParaRPr lang="en-US"/>
        </a:p>
      </dgm:t>
    </dgm:pt>
    <dgm:pt modelId="{9D5605D8-EF58-2A45-8C93-339776C61649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care coordination </a:t>
          </a:r>
        </a:p>
      </dgm:t>
    </dgm:pt>
    <dgm:pt modelId="{6B2A4B7B-C9E2-FD49-8A6F-7D537930C076}" type="parTrans" cxnId="{FB226F5D-124A-3B42-8349-4D5B172C295A}">
      <dgm:prSet/>
      <dgm:spPr/>
      <dgm:t>
        <a:bodyPr/>
        <a:lstStyle/>
        <a:p>
          <a:endParaRPr lang="en-US"/>
        </a:p>
      </dgm:t>
    </dgm:pt>
    <dgm:pt modelId="{41525B9B-57C2-454E-87CB-A46FB3E3906A}" type="sibTrans" cxnId="{FB226F5D-124A-3B42-8349-4D5B172C295A}">
      <dgm:prSet/>
      <dgm:spPr/>
      <dgm:t>
        <a:bodyPr/>
        <a:lstStyle/>
        <a:p>
          <a:endParaRPr lang="en-US"/>
        </a:p>
      </dgm:t>
    </dgm:pt>
    <dgm:pt modelId="{0AF753EC-BC61-E44B-BEDE-ECCA549AFA3C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justice re-entry </a:t>
          </a:r>
        </a:p>
      </dgm:t>
    </dgm:pt>
    <dgm:pt modelId="{EDEFE1D8-8D8F-3C46-9097-8246AD072F6F}" type="parTrans" cxnId="{2A9F6B0E-3511-3E44-8572-EB15DF97BBBF}">
      <dgm:prSet/>
      <dgm:spPr/>
      <dgm:t>
        <a:bodyPr/>
        <a:lstStyle/>
        <a:p>
          <a:endParaRPr lang="en-US"/>
        </a:p>
      </dgm:t>
    </dgm:pt>
    <dgm:pt modelId="{368FC9C6-D8F1-E841-9A0C-81A944DC2428}" type="sibTrans" cxnId="{2A9F6B0E-3511-3E44-8572-EB15DF97BBBF}">
      <dgm:prSet/>
      <dgm:spPr/>
      <dgm:t>
        <a:bodyPr/>
        <a:lstStyle/>
        <a:p>
          <a:endParaRPr lang="en-US"/>
        </a:p>
      </dgm:t>
    </dgm:pt>
    <dgm:pt modelId="{AC260525-B2B1-E046-9252-8611E3C495AE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perinatal support </a:t>
          </a:r>
        </a:p>
      </dgm:t>
    </dgm:pt>
    <dgm:pt modelId="{6A093ABB-2AB6-EE4F-94C4-6858FCC39EFD}" type="parTrans" cxnId="{B9F94BBE-758B-0B46-9809-CF5FE49D3653}">
      <dgm:prSet/>
      <dgm:spPr/>
      <dgm:t>
        <a:bodyPr/>
        <a:lstStyle/>
        <a:p>
          <a:endParaRPr lang="en-US"/>
        </a:p>
      </dgm:t>
    </dgm:pt>
    <dgm:pt modelId="{6B42444E-471E-3E40-B380-3D874CC1E753}" type="sibTrans" cxnId="{B9F94BBE-758B-0B46-9809-CF5FE49D3653}">
      <dgm:prSet/>
      <dgm:spPr/>
      <dgm:t>
        <a:bodyPr/>
        <a:lstStyle/>
        <a:p>
          <a:endParaRPr lang="en-US"/>
        </a:p>
      </dgm:t>
    </dgm:pt>
    <dgm:pt modelId="{25B81C67-949F-264F-8933-18764ABA75EE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adolescent pathways </a:t>
          </a:r>
        </a:p>
      </dgm:t>
    </dgm:pt>
    <dgm:pt modelId="{659A10BB-95E9-314D-954B-38EF5E8D542A}" type="parTrans" cxnId="{24455574-51BC-6D4A-8422-B3E6455568F3}">
      <dgm:prSet/>
      <dgm:spPr/>
      <dgm:t>
        <a:bodyPr/>
        <a:lstStyle/>
        <a:p>
          <a:endParaRPr lang="en-US"/>
        </a:p>
      </dgm:t>
    </dgm:pt>
    <dgm:pt modelId="{CF72FD59-59FD-754A-95DA-231E0380C2F6}" type="sibTrans" cxnId="{24455574-51BC-6D4A-8422-B3E6455568F3}">
      <dgm:prSet/>
      <dgm:spPr/>
      <dgm:t>
        <a:bodyPr/>
        <a:lstStyle/>
        <a:p>
          <a:endParaRPr lang="en-US"/>
        </a:p>
      </dgm:t>
    </dgm:pt>
    <dgm:pt modelId="{7BE4E52A-0CA7-D24D-A4CB-7691DF6545F7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SDOH stabilization </a:t>
          </a:r>
        </a:p>
      </dgm:t>
    </dgm:pt>
    <dgm:pt modelId="{FC9CF58A-D52D-2D4F-8319-F34528A7997F}" type="parTrans" cxnId="{BEB984DB-8593-924C-B22A-8F8089ECA2E1}">
      <dgm:prSet/>
      <dgm:spPr/>
      <dgm:t>
        <a:bodyPr/>
        <a:lstStyle/>
        <a:p>
          <a:endParaRPr lang="en-US"/>
        </a:p>
      </dgm:t>
    </dgm:pt>
    <dgm:pt modelId="{BD152211-3210-1442-8C40-66CECA304599}" type="sibTrans" cxnId="{BEB984DB-8593-924C-B22A-8F8089ECA2E1}">
      <dgm:prSet/>
      <dgm:spPr/>
      <dgm:t>
        <a:bodyPr/>
        <a:lstStyle/>
        <a:p>
          <a:endParaRPr lang="en-US"/>
        </a:p>
      </dgm:t>
    </dgm:pt>
    <dgm:pt modelId="{BC2ACF5B-F2CC-D345-9C60-3076E5A7BF7D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reimbursement gaps </a:t>
          </a:r>
        </a:p>
      </dgm:t>
    </dgm:pt>
    <dgm:pt modelId="{2539FF56-2F1F-7B4C-899E-C8BCC451F4F0}" type="parTrans" cxnId="{9ADC31CF-429A-474A-A693-A4AE5162BDFA}">
      <dgm:prSet/>
      <dgm:spPr/>
      <dgm:t>
        <a:bodyPr/>
        <a:lstStyle/>
        <a:p>
          <a:endParaRPr lang="en-US"/>
        </a:p>
      </dgm:t>
    </dgm:pt>
    <dgm:pt modelId="{46E748EF-E016-B840-B726-398AD8B56129}" type="sibTrans" cxnId="{9ADC31CF-429A-474A-A693-A4AE5162BDFA}">
      <dgm:prSet/>
      <dgm:spPr/>
      <dgm:t>
        <a:bodyPr/>
        <a:lstStyle/>
        <a:p>
          <a:endParaRPr lang="en-US"/>
        </a:p>
      </dgm:t>
    </dgm:pt>
    <dgm:pt modelId="{6BAF056B-5707-1344-A226-9A501CFFE59B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long-term engagement </a:t>
          </a:r>
        </a:p>
      </dgm:t>
    </dgm:pt>
    <dgm:pt modelId="{75EDCC27-7A22-0046-8578-E7319AC15522}" type="parTrans" cxnId="{1C0E51EA-FEEE-014E-96C5-EB0C023784CC}">
      <dgm:prSet/>
      <dgm:spPr/>
      <dgm:t>
        <a:bodyPr/>
        <a:lstStyle/>
        <a:p>
          <a:endParaRPr lang="en-US"/>
        </a:p>
      </dgm:t>
    </dgm:pt>
    <dgm:pt modelId="{4FAF1398-B8B8-E74A-B8B7-90413D450501}" type="sibTrans" cxnId="{1C0E51EA-FEEE-014E-96C5-EB0C023784CC}">
      <dgm:prSet/>
      <dgm:spPr/>
      <dgm:t>
        <a:bodyPr/>
        <a:lstStyle/>
        <a:p>
          <a:endParaRPr lang="en-US"/>
        </a:p>
      </dgm:t>
    </dgm:pt>
    <dgm:pt modelId="{383B9CF3-196A-0044-8118-792CA6612789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Peer support </a:t>
          </a:r>
        </a:p>
      </dgm:t>
    </dgm:pt>
    <dgm:pt modelId="{F714DAE6-00BD-A04C-AF63-D006D8130B80}" type="parTrans" cxnId="{F64A82A3-4199-EC4E-A7E4-30001047E108}">
      <dgm:prSet/>
      <dgm:spPr/>
      <dgm:t>
        <a:bodyPr/>
        <a:lstStyle/>
        <a:p>
          <a:endParaRPr lang="en-US"/>
        </a:p>
      </dgm:t>
    </dgm:pt>
    <dgm:pt modelId="{05264075-74FB-004E-92AB-DF08CC651C45}" type="sibTrans" cxnId="{F64A82A3-4199-EC4E-A7E4-30001047E108}">
      <dgm:prSet/>
      <dgm:spPr/>
      <dgm:t>
        <a:bodyPr/>
        <a:lstStyle/>
        <a:p>
          <a:endParaRPr lang="en-US"/>
        </a:p>
      </dgm:t>
    </dgm:pt>
    <dgm:pt modelId="{55B08402-1523-8C45-9F5B-E3BC63E11C47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Contingency management </a:t>
          </a:r>
        </a:p>
      </dgm:t>
    </dgm:pt>
    <dgm:pt modelId="{2D1A3486-04EA-D440-A53B-3E65A60A2D03}" type="parTrans" cxnId="{4A1A92FA-942D-2E49-9FF1-A4908B4C5A63}">
      <dgm:prSet/>
      <dgm:spPr/>
      <dgm:t>
        <a:bodyPr/>
        <a:lstStyle/>
        <a:p>
          <a:endParaRPr lang="en-US"/>
        </a:p>
      </dgm:t>
    </dgm:pt>
    <dgm:pt modelId="{3C4EF50D-3FFA-A64E-B4AA-E361F5EAF40B}" type="sibTrans" cxnId="{4A1A92FA-942D-2E49-9FF1-A4908B4C5A63}">
      <dgm:prSet/>
      <dgm:spPr/>
      <dgm:t>
        <a:bodyPr/>
        <a:lstStyle/>
        <a:p>
          <a:endParaRPr lang="en-US"/>
        </a:p>
      </dgm:t>
    </dgm:pt>
    <dgm:pt modelId="{D2BE62CB-6E3A-BD40-866B-319A3AA7E796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Employment assistance </a:t>
          </a:r>
        </a:p>
      </dgm:t>
    </dgm:pt>
    <dgm:pt modelId="{2C78A052-DE25-AC4A-9DF9-D0B4566304A3}" type="parTrans" cxnId="{AAA8DAB9-FE49-FF4D-80A9-505A3FA782AE}">
      <dgm:prSet/>
      <dgm:spPr/>
      <dgm:t>
        <a:bodyPr/>
        <a:lstStyle/>
        <a:p>
          <a:endParaRPr lang="en-US"/>
        </a:p>
      </dgm:t>
    </dgm:pt>
    <dgm:pt modelId="{5FE437CC-682E-7744-B6C7-EFC8EC1C6EE9}" type="sibTrans" cxnId="{AAA8DAB9-FE49-FF4D-80A9-505A3FA782AE}">
      <dgm:prSet/>
      <dgm:spPr/>
      <dgm:t>
        <a:bodyPr/>
        <a:lstStyle/>
        <a:p>
          <a:endParaRPr lang="en-US"/>
        </a:p>
      </dgm:t>
    </dgm:pt>
    <dgm:pt modelId="{E3D4A23C-F63B-4A46-9B83-C62C7071E947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Lead care managers (LCMs) </a:t>
          </a:r>
        </a:p>
      </dgm:t>
    </dgm:pt>
    <dgm:pt modelId="{B9CECF66-F711-2148-990B-AEE11F301B2F}" type="parTrans" cxnId="{ADAC2329-85EE-4E47-BCA7-AEC651902178}">
      <dgm:prSet/>
      <dgm:spPr/>
      <dgm:t>
        <a:bodyPr/>
        <a:lstStyle/>
        <a:p>
          <a:endParaRPr lang="en-US"/>
        </a:p>
      </dgm:t>
    </dgm:pt>
    <dgm:pt modelId="{BF642425-CF4C-6D4B-A53C-8240C53766D3}" type="sibTrans" cxnId="{ADAC2329-85EE-4E47-BCA7-AEC651902178}">
      <dgm:prSet/>
      <dgm:spPr/>
      <dgm:t>
        <a:bodyPr/>
        <a:lstStyle/>
        <a:p>
          <a:endParaRPr lang="en-US"/>
        </a:p>
      </dgm:t>
    </dgm:pt>
    <dgm:pt modelId="{D7C2C9A7-7D8F-2E42-90B6-98C7DCBB15B5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Family telehealth integration </a:t>
          </a:r>
        </a:p>
      </dgm:t>
    </dgm:pt>
    <dgm:pt modelId="{95030C56-6D86-7649-8A0F-BEDD4914A0E4}" type="parTrans" cxnId="{CC391D6E-3214-9548-B0F6-6713A5EC7D08}">
      <dgm:prSet/>
      <dgm:spPr/>
      <dgm:t>
        <a:bodyPr/>
        <a:lstStyle/>
        <a:p>
          <a:endParaRPr lang="en-US"/>
        </a:p>
      </dgm:t>
    </dgm:pt>
    <dgm:pt modelId="{E93A8651-B976-4243-B79A-57658AAD4146}" type="sibTrans" cxnId="{CC391D6E-3214-9548-B0F6-6713A5EC7D08}">
      <dgm:prSet/>
      <dgm:spPr/>
      <dgm:t>
        <a:bodyPr/>
        <a:lstStyle/>
        <a:p>
          <a:endParaRPr lang="en-US"/>
        </a:p>
      </dgm:t>
    </dgm:pt>
    <dgm:pt modelId="{640E9FBE-D9D3-5F41-9F54-440BE2078E5D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Structured care tracks </a:t>
          </a:r>
        </a:p>
      </dgm:t>
    </dgm:pt>
    <dgm:pt modelId="{CB6A83E5-2942-7E4B-A421-779064E9E07D}" type="parTrans" cxnId="{1FE8503C-73B6-4B43-BB66-2C66580D6D85}">
      <dgm:prSet/>
      <dgm:spPr/>
      <dgm:t>
        <a:bodyPr/>
        <a:lstStyle/>
        <a:p>
          <a:endParaRPr lang="en-US"/>
        </a:p>
      </dgm:t>
    </dgm:pt>
    <dgm:pt modelId="{3608096C-7FE8-974D-BE16-F9A1CE8FD4C7}" type="sibTrans" cxnId="{1FE8503C-73B6-4B43-BB66-2C66580D6D85}">
      <dgm:prSet/>
      <dgm:spPr/>
      <dgm:t>
        <a:bodyPr/>
        <a:lstStyle/>
        <a:p>
          <a:endParaRPr lang="en-US"/>
        </a:p>
      </dgm:t>
    </dgm:pt>
    <dgm:pt modelId="{CD800F9C-F141-4740-A7B3-6CC274F82047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Re-entry support </a:t>
          </a:r>
        </a:p>
      </dgm:t>
    </dgm:pt>
    <dgm:pt modelId="{E2CF20D6-461E-7B40-8D09-C297FA0A8139}" type="parTrans" cxnId="{6409DD2C-3650-6146-906E-7C86AF630295}">
      <dgm:prSet/>
      <dgm:spPr/>
      <dgm:t>
        <a:bodyPr/>
        <a:lstStyle/>
        <a:p>
          <a:endParaRPr lang="en-US"/>
        </a:p>
      </dgm:t>
    </dgm:pt>
    <dgm:pt modelId="{1C3F50A5-9678-6845-AB3E-044E51DEAFF7}" type="sibTrans" cxnId="{6409DD2C-3650-6146-906E-7C86AF630295}">
      <dgm:prSet/>
      <dgm:spPr/>
      <dgm:t>
        <a:bodyPr/>
        <a:lstStyle/>
        <a:p>
          <a:endParaRPr lang="en-US"/>
        </a:p>
      </dgm:t>
    </dgm:pt>
    <dgm:pt modelId="{47AF7061-3758-6740-B252-4EA84B6F1996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Higher-touch engagement models</a:t>
          </a:r>
        </a:p>
      </dgm:t>
    </dgm:pt>
    <dgm:pt modelId="{499E879D-C85F-7C41-8336-EFC3716565EB}" type="parTrans" cxnId="{A2DA3A5D-AEA6-FB4A-9E31-BC6F3628EA90}">
      <dgm:prSet/>
      <dgm:spPr/>
      <dgm:t>
        <a:bodyPr/>
        <a:lstStyle/>
        <a:p>
          <a:endParaRPr lang="en-US"/>
        </a:p>
      </dgm:t>
    </dgm:pt>
    <dgm:pt modelId="{72AFF4E7-DF12-8049-8794-895249DE1C7A}" type="sibTrans" cxnId="{A2DA3A5D-AEA6-FB4A-9E31-BC6F3628EA90}">
      <dgm:prSet/>
      <dgm:spPr/>
      <dgm:t>
        <a:bodyPr/>
        <a:lstStyle/>
        <a:p>
          <a:endParaRPr lang="en-US"/>
        </a:p>
      </dgm:t>
    </dgm:pt>
    <dgm:pt modelId="{171484A5-CA58-9146-AB9A-BD168C5AF24C}" type="pres">
      <dgm:prSet presAssocID="{210090B1-0F33-104A-8BD1-B7CF7BC27FB5}" presName="Name0" presStyleCnt="0">
        <dgm:presLayoutVars>
          <dgm:dir/>
          <dgm:animLvl val="lvl"/>
          <dgm:resizeHandles val="exact"/>
        </dgm:presLayoutVars>
      </dgm:prSet>
      <dgm:spPr/>
    </dgm:pt>
    <dgm:pt modelId="{785F3329-0D1B-B24F-9845-CCD5C5F978AB}" type="pres">
      <dgm:prSet presAssocID="{6E418B79-1D6B-864C-AFCA-36C65056DC8B}" presName="composite" presStyleCnt="0"/>
      <dgm:spPr/>
    </dgm:pt>
    <dgm:pt modelId="{AF65F253-382C-E14E-AF31-DE4F201BA6FF}" type="pres">
      <dgm:prSet presAssocID="{6E418B79-1D6B-864C-AFCA-36C65056DC8B}" presName="parTx" presStyleLbl="alignNode1" presStyleIdx="0" presStyleCnt="2" custScaleY="119062">
        <dgm:presLayoutVars>
          <dgm:chMax val="0"/>
          <dgm:chPref val="0"/>
          <dgm:bulletEnabled val="1"/>
        </dgm:presLayoutVars>
      </dgm:prSet>
      <dgm:spPr/>
    </dgm:pt>
    <dgm:pt modelId="{9ABDB0B5-F00A-E94D-88DA-753FC7A81FF2}" type="pres">
      <dgm:prSet presAssocID="{6E418B79-1D6B-864C-AFCA-36C65056DC8B}" presName="desTx" presStyleLbl="alignAccFollowNode1" presStyleIdx="0" presStyleCnt="2" custLinFactNeighborX="-1" custLinFactNeighborY="-3037">
        <dgm:presLayoutVars>
          <dgm:bulletEnabled val="1"/>
        </dgm:presLayoutVars>
      </dgm:prSet>
      <dgm:spPr/>
    </dgm:pt>
    <dgm:pt modelId="{8EA9F20F-A5E4-3948-951A-0C5894A6BA27}" type="pres">
      <dgm:prSet presAssocID="{E6D23D40-DA87-3A41-B24B-7BD1EDC2C5A6}" presName="space" presStyleCnt="0"/>
      <dgm:spPr/>
    </dgm:pt>
    <dgm:pt modelId="{2B23EBDB-B878-6548-B6A8-09C0B5D30B95}" type="pres">
      <dgm:prSet presAssocID="{6B069CA3-98BB-C44C-8387-CCD07963CDB0}" presName="composite" presStyleCnt="0"/>
      <dgm:spPr/>
    </dgm:pt>
    <dgm:pt modelId="{049D5A99-A8EF-3A40-9AE0-E7152B1E95E2}" type="pres">
      <dgm:prSet presAssocID="{6B069CA3-98BB-C44C-8387-CCD07963CDB0}" presName="parTx" presStyleLbl="alignNode1" presStyleIdx="1" presStyleCnt="2" custScaleY="110490">
        <dgm:presLayoutVars>
          <dgm:chMax val="0"/>
          <dgm:chPref val="0"/>
          <dgm:bulletEnabled val="1"/>
        </dgm:presLayoutVars>
      </dgm:prSet>
      <dgm:spPr/>
    </dgm:pt>
    <dgm:pt modelId="{B2C1168D-2E2B-6046-92EF-A57910B740AC}" type="pres">
      <dgm:prSet presAssocID="{6B069CA3-98BB-C44C-8387-CCD07963CDB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4FFAD02-5596-A244-889E-75527AB8D7EC}" srcId="{6B069CA3-98BB-C44C-8387-CCD07963CDB0}" destId="{FCA61844-F650-3E46-A68A-CD38E155433E}" srcOrd="1" destOrd="0" parTransId="{87721356-D7DC-E249-A964-25E71026B1F0}" sibTransId="{4E1BE78B-B499-C443-BF93-CB0A0EA70828}"/>
    <dgm:cxn modelId="{2A9F6B0E-3511-3E44-8572-EB15DF97BBBF}" srcId="{6E418B79-1D6B-864C-AFCA-36C65056DC8B}" destId="{0AF753EC-BC61-E44B-BEDE-ECCA549AFA3C}" srcOrd="4" destOrd="0" parTransId="{EDEFE1D8-8D8F-3C46-9097-8246AD072F6F}" sibTransId="{368FC9C6-D8F1-E841-9A0C-81A944DC2428}"/>
    <dgm:cxn modelId="{AF13E624-E7A6-F64B-AA8F-FC76FE248848}" type="presOf" srcId="{D2BE62CB-6E3A-BD40-866B-319A3AA7E796}" destId="{B2C1168D-2E2B-6046-92EF-A57910B740AC}" srcOrd="0" destOrd="4" presId="urn:microsoft.com/office/officeart/2005/8/layout/hList1"/>
    <dgm:cxn modelId="{ADAC2329-85EE-4E47-BCA7-AEC651902178}" srcId="{6B069CA3-98BB-C44C-8387-CCD07963CDB0}" destId="{E3D4A23C-F63B-4A46-9B83-C62C7071E947}" srcOrd="5" destOrd="0" parTransId="{B9CECF66-F711-2148-990B-AEE11F301B2F}" sibTransId="{BF642425-CF4C-6D4B-A53C-8240C53766D3}"/>
    <dgm:cxn modelId="{6409DD2C-3650-6146-906E-7C86AF630295}" srcId="{6B069CA3-98BB-C44C-8387-CCD07963CDB0}" destId="{CD800F9C-F141-4740-A7B3-6CC274F82047}" srcOrd="8" destOrd="0" parTransId="{E2CF20D6-461E-7B40-8D09-C297FA0A8139}" sibTransId="{1C3F50A5-9678-6845-AB3E-044E51DEAFF7}"/>
    <dgm:cxn modelId="{AFB9582E-D235-2B42-BAFA-089738BF22FB}" type="presOf" srcId="{6B069CA3-98BB-C44C-8387-CCD07963CDB0}" destId="{049D5A99-A8EF-3A40-9AE0-E7152B1E95E2}" srcOrd="0" destOrd="0" presId="urn:microsoft.com/office/officeart/2005/8/layout/hList1"/>
    <dgm:cxn modelId="{1FE8503C-73B6-4B43-BB66-2C66580D6D85}" srcId="{6B069CA3-98BB-C44C-8387-CCD07963CDB0}" destId="{640E9FBE-D9D3-5F41-9F54-440BE2078E5D}" srcOrd="7" destOrd="0" parTransId="{CB6A83E5-2942-7E4B-A421-779064E9E07D}" sibTransId="{3608096C-7FE8-974D-BE16-F9A1CE8FD4C7}"/>
    <dgm:cxn modelId="{A2DA3A5D-AEA6-FB4A-9E31-BC6F3628EA90}" srcId="{6B069CA3-98BB-C44C-8387-CCD07963CDB0}" destId="{47AF7061-3758-6740-B252-4EA84B6F1996}" srcOrd="9" destOrd="0" parTransId="{499E879D-C85F-7C41-8336-EFC3716565EB}" sibTransId="{72AFF4E7-DF12-8049-8794-895249DE1C7A}"/>
    <dgm:cxn modelId="{FB226F5D-124A-3B42-8349-4D5B172C295A}" srcId="{6E418B79-1D6B-864C-AFCA-36C65056DC8B}" destId="{9D5605D8-EF58-2A45-8C93-339776C61649}" srcOrd="3" destOrd="0" parTransId="{6B2A4B7B-C9E2-FD49-8A6F-7D537930C076}" sibTransId="{41525B9B-57C2-454E-87CB-A46FB3E3906A}"/>
    <dgm:cxn modelId="{76CA765E-06C3-BB44-996B-E3F51B98071F}" type="presOf" srcId="{6E418B79-1D6B-864C-AFCA-36C65056DC8B}" destId="{AF65F253-382C-E14E-AF31-DE4F201BA6FF}" srcOrd="0" destOrd="0" presId="urn:microsoft.com/office/officeart/2005/8/layout/hList1"/>
    <dgm:cxn modelId="{B0304461-1802-9443-B1F4-96D3D410B725}" type="presOf" srcId="{E737CEA6-9EA7-7B41-A75C-C7780A6B701F}" destId="{9ABDB0B5-F00A-E94D-88DA-753FC7A81FF2}" srcOrd="0" destOrd="1" presId="urn:microsoft.com/office/officeart/2005/8/layout/hList1"/>
    <dgm:cxn modelId="{4D039343-8144-094C-B66F-2B4E4E40EF7E}" type="presOf" srcId="{7BE4E52A-0CA7-D24D-A4CB-7691DF6545F7}" destId="{9ABDB0B5-F00A-E94D-88DA-753FC7A81FF2}" srcOrd="0" destOrd="7" presId="urn:microsoft.com/office/officeart/2005/8/layout/hList1"/>
    <dgm:cxn modelId="{EE756C49-E79C-914F-AA99-4C886B1F7F27}" srcId="{6B069CA3-98BB-C44C-8387-CCD07963CDB0}" destId="{7FD02A03-91D7-1A40-A4E4-68FB4655197C}" srcOrd="0" destOrd="0" parTransId="{6885B98E-CF69-8248-A692-86864527873E}" sibTransId="{F8F8B8A8-EF02-8948-B153-8102252C0E10}"/>
    <dgm:cxn modelId="{08C0074C-6278-E545-AA28-7609B386E0A8}" type="presOf" srcId="{CD800F9C-F141-4740-A7B3-6CC274F82047}" destId="{B2C1168D-2E2B-6046-92EF-A57910B740AC}" srcOrd="0" destOrd="8" presId="urn:microsoft.com/office/officeart/2005/8/layout/hList1"/>
    <dgm:cxn modelId="{8D63996D-88A3-384E-8BEA-2732C6CCE1B7}" type="presOf" srcId="{6BAF056B-5707-1344-A226-9A501CFFE59B}" destId="{9ABDB0B5-F00A-E94D-88DA-753FC7A81FF2}" srcOrd="0" destOrd="9" presId="urn:microsoft.com/office/officeart/2005/8/layout/hList1"/>
    <dgm:cxn modelId="{CC391D6E-3214-9548-B0F6-6713A5EC7D08}" srcId="{6B069CA3-98BB-C44C-8387-CCD07963CDB0}" destId="{D7C2C9A7-7D8F-2E42-90B6-98C7DCBB15B5}" srcOrd="6" destOrd="0" parTransId="{95030C56-6D86-7649-8A0F-BEDD4914A0E4}" sibTransId="{E93A8651-B976-4243-B79A-57658AAD4146}"/>
    <dgm:cxn modelId="{06B74471-C915-444B-A19E-8DEF87F07C6D}" type="presOf" srcId="{210090B1-0F33-104A-8BD1-B7CF7BC27FB5}" destId="{171484A5-CA58-9146-AB9A-BD168C5AF24C}" srcOrd="0" destOrd="0" presId="urn:microsoft.com/office/officeart/2005/8/layout/hList1"/>
    <dgm:cxn modelId="{64E05354-7F3C-514F-9682-093D821ABF8A}" type="presOf" srcId="{383B9CF3-196A-0044-8118-792CA6612789}" destId="{B2C1168D-2E2B-6046-92EF-A57910B740AC}" srcOrd="0" destOrd="2" presId="urn:microsoft.com/office/officeart/2005/8/layout/hList1"/>
    <dgm:cxn modelId="{24455574-51BC-6D4A-8422-B3E6455568F3}" srcId="{6E418B79-1D6B-864C-AFCA-36C65056DC8B}" destId="{25B81C67-949F-264F-8933-18764ABA75EE}" srcOrd="6" destOrd="0" parTransId="{659A10BB-95E9-314D-954B-38EF5E8D542A}" sibTransId="{CF72FD59-59FD-754A-95DA-231E0380C2F6}"/>
    <dgm:cxn modelId="{973FE678-135C-1449-B249-2D86A3DB238D}" type="presOf" srcId="{0AF753EC-BC61-E44B-BEDE-ECCA549AFA3C}" destId="{9ABDB0B5-F00A-E94D-88DA-753FC7A81FF2}" srcOrd="0" destOrd="4" presId="urn:microsoft.com/office/officeart/2005/8/layout/hList1"/>
    <dgm:cxn modelId="{B3B13D7F-885D-6C4E-853D-5ED810B4ADFC}" srcId="{210090B1-0F33-104A-8BD1-B7CF7BC27FB5}" destId="{6B069CA3-98BB-C44C-8387-CCD07963CDB0}" srcOrd="1" destOrd="0" parTransId="{3D44384B-BD3D-6D43-B070-6CD4D16BC9BC}" sibTransId="{46682F28-B392-A74B-B96D-8350E628C04C}"/>
    <dgm:cxn modelId="{9DE15583-950A-D149-8A5B-BF6A4DE101EC}" type="presOf" srcId="{D7C2C9A7-7D8F-2E42-90B6-98C7DCBB15B5}" destId="{B2C1168D-2E2B-6046-92EF-A57910B740AC}" srcOrd="0" destOrd="6" presId="urn:microsoft.com/office/officeart/2005/8/layout/hList1"/>
    <dgm:cxn modelId="{FF06448F-9E74-2D47-91D7-7C2091D6A457}" type="presOf" srcId="{BC2ACF5B-F2CC-D345-9C60-3076E5A7BF7D}" destId="{9ABDB0B5-F00A-E94D-88DA-753FC7A81FF2}" srcOrd="0" destOrd="8" presId="urn:microsoft.com/office/officeart/2005/8/layout/hList1"/>
    <dgm:cxn modelId="{02098A95-A778-504E-93A0-C636A5FD5F93}" srcId="{6E418B79-1D6B-864C-AFCA-36C65056DC8B}" destId="{E6DC6E2D-647C-F24E-8653-D8B325FA9CE7}" srcOrd="2" destOrd="0" parTransId="{7C7CD1C9-41B4-2C43-9C75-258CB315B8E5}" sibTransId="{E91C1D67-68D8-9A43-BB06-8D7D85C7CAA6}"/>
    <dgm:cxn modelId="{7F4EEC98-76FA-8646-9107-F82467F896DA}" type="presOf" srcId="{AC260525-B2B1-E046-9252-8611E3C495AE}" destId="{9ABDB0B5-F00A-E94D-88DA-753FC7A81FF2}" srcOrd="0" destOrd="5" presId="urn:microsoft.com/office/officeart/2005/8/layout/hList1"/>
    <dgm:cxn modelId="{5020249E-5171-F042-AB59-549D3DA8D9A4}" type="presOf" srcId="{55B08402-1523-8C45-9F5B-E3BC63E11C47}" destId="{B2C1168D-2E2B-6046-92EF-A57910B740AC}" srcOrd="0" destOrd="3" presId="urn:microsoft.com/office/officeart/2005/8/layout/hList1"/>
    <dgm:cxn modelId="{BC4F11A0-2187-7647-AFA1-98DC4D65C264}" type="presOf" srcId="{9D5605D8-EF58-2A45-8C93-339776C61649}" destId="{9ABDB0B5-F00A-E94D-88DA-753FC7A81FF2}" srcOrd="0" destOrd="3" presId="urn:microsoft.com/office/officeart/2005/8/layout/hList1"/>
    <dgm:cxn modelId="{0707DEA1-9D3B-6A46-8591-BA470586A5DA}" type="presOf" srcId="{E6DC6E2D-647C-F24E-8653-D8B325FA9CE7}" destId="{9ABDB0B5-F00A-E94D-88DA-753FC7A81FF2}" srcOrd="0" destOrd="2" presId="urn:microsoft.com/office/officeart/2005/8/layout/hList1"/>
    <dgm:cxn modelId="{F64A82A3-4199-EC4E-A7E4-30001047E108}" srcId="{6B069CA3-98BB-C44C-8387-CCD07963CDB0}" destId="{383B9CF3-196A-0044-8118-792CA6612789}" srcOrd="2" destOrd="0" parTransId="{F714DAE6-00BD-A04C-AF63-D006D8130B80}" sibTransId="{05264075-74FB-004E-92AB-DF08CC651C45}"/>
    <dgm:cxn modelId="{09A210A8-E6DE-2A4B-95F7-37E8D2357622}" type="presOf" srcId="{25B81C67-949F-264F-8933-18764ABA75EE}" destId="{9ABDB0B5-F00A-E94D-88DA-753FC7A81FF2}" srcOrd="0" destOrd="6" presId="urn:microsoft.com/office/officeart/2005/8/layout/hList1"/>
    <dgm:cxn modelId="{AAA8DAB9-FE49-FF4D-80A9-505A3FA782AE}" srcId="{6B069CA3-98BB-C44C-8387-CCD07963CDB0}" destId="{D2BE62CB-6E3A-BD40-866B-319A3AA7E796}" srcOrd="4" destOrd="0" parTransId="{2C78A052-DE25-AC4A-9DF9-D0B4566304A3}" sibTransId="{5FE437CC-682E-7744-B6C7-EFC8EC1C6EE9}"/>
    <dgm:cxn modelId="{806F1BBB-0F24-B342-B5C0-E7C22B42898B}" type="presOf" srcId="{FCA61844-F650-3E46-A68A-CD38E155433E}" destId="{B2C1168D-2E2B-6046-92EF-A57910B740AC}" srcOrd="0" destOrd="1" presId="urn:microsoft.com/office/officeart/2005/8/layout/hList1"/>
    <dgm:cxn modelId="{B9F94BBE-758B-0B46-9809-CF5FE49D3653}" srcId="{6E418B79-1D6B-864C-AFCA-36C65056DC8B}" destId="{AC260525-B2B1-E046-9252-8611E3C495AE}" srcOrd="5" destOrd="0" parTransId="{6A093ABB-2AB6-EE4F-94C4-6858FCC39EFD}" sibTransId="{6B42444E-471E-3E40-B380-3D874CC1E753}"/>
    <dgm:cxn modelId="{C990E7BE-5CC4-1A44-9FDF-41615E0986B1}" type="presOf" srcId="{47AF7061-3758-6740-B252-4EA84B6F1996}" destId="{B2C1168D-2E2B-6046-92EF-A57910B740AC}" srcOrd="0" destOrd="9" presId="urn:microsoft.com/office/officeart/2005/8/layout/hList1"/>
    <dgm:cxn modelId="{180730C5-4AE3-5248-9C12-D6F3353CD3FA}" type="presOf" srcId="{75FD7972-3566-804F-8287-A31DA0FDB68B}" destId="{9ABDB0B5-F00A-E94D-88DA-753FC7A81FF2}" srcOrd="0" destOrd="0" presId="urn:microsoft.com/office/officeart/2005/8/layout/hList1"/>
    <dgm:cxn modelId="{B5B402C6-D9DE-B842-9CC5-B3AEC1CEC82D}" type="presOf" srcId="{E3D4A23C-F63B-4A46-9B83-C62C7071E947}" destId="{B2C1168D-2E2B-6046-92EF-A57910B740AC}" srcOrd="0" destOrd="5" presId="urn:microsoft.com/office/officeart/2005/8/layout/hList1"/>
    <dgm:cxn modelId="{18D75ACE-B924-C948-90E1-81B0B36D980B}" srcId="{6E418B79-1D6B-864C-AFCA-36C65056DC8B}" destId="{75FD7972-3566-804F-8287-A31DA0FDB68B}" srcOrd="0" destOrd="0" parTransId="{14F97C84-0ECB-0349-8B18-80434BBA1498}" sibTransId="{7BDC04C5-AD4D-804F-BAB8-4C3C52ADCBA7}"/>
    <dgm:cxn modelId="{9ADC31CF-429A-474A-A693-A4AE5162BDFA}" srcId="{6E418B79-1D6B-864C-AFCA-36C65056DC8B}" destId="{BC2ACF5B-F2CC-D345-9C60-3076E5A7BF7D}" srcOrd="8" destOrd="0" parTransId="{2539FF56-2F1F-7B4C-899E-C8BCC451F4F0}" sibTransId="{46E748EF-E016-B840-B726-398AD8B56129}"/>
    <dgm:cxn modelId="{438B83D8-6AE6-FD43-97DD-851AEAB77F46}" srcId="{210090B1-0F33-104A-8BD1-B7CF7BC27FB5}" destId="{6E418B79-1D6B-864C-AFCA-36C65056DC8B}" srcOrd="0" destOrd="0" parTransId="{39613D10-38D5-1A45-BF38-856AA4B4C658}" sibTransId="{E6D23D40-DA87-3A41-B24B-7BD1EDC2C5A6}"/>
    <dgm:cxn modelId="{BEB984DB-8593-924C-B22A-8F8089ECA2E1}" srcId="{6E418B79-1D6B-864C-AFCA-36C65056DC8B}" destId="{7BE4E52A-0CA7-D24D-A4CB-7691DF6545F7}" srcOrd="7" destOrd="0" parTransId="{FC9CF58A-D52D-2D4F-8319-F34528A7997F}" sibTransId="{BD152211-3210-1442-8C40-66CECA304599}"/>
    <dgm:cxn modelId="{53DB24E3-D004-344E-886F-B047FBEA9705}" type="presOf" srcId="{7FD02A03-91D7-1A40-A4E4-68FB4655197C}" destId="{B2C1168D-2E2B-6046-92EF-A57910B740AC}" srcOrd="0" destOrd="0" presId="urn:microsoft.com/office/officeart/2005/8/layout/hList1"/>
    <dgm:cxn modelId="{1C0E51EA-FEEE-014E-96C5-EB0C023784CC}" srcId="{6E418B79-1D6B-864C-AFCA-36C65056DC8B}" destId="{6BAF056B-5707-1344-A226-9A501CFFE59B}" srcOrd="9" destOrd="0" parTransId="{75EDCC27-7A22-0046-8578-E7319AC15522}" sibTransId="{4FAF1398-B8B8-E74A-B8B7-90413D450501}"/>
    <dgm:cxn modelId="{2EA9A2F1-6547-5245-B142-E17E2E2DA980}" srcId="{6E418B79-1D6B-864C-AFCA-36C65056DC8B}" destId="{E737CEA6-9EA7-7B41-A75C-C7780A6B701F}" srcOrd="1" destOrd="0" parTransId="{255FD163-E2F9-E240-A750-09562C002C25}" sibTransId="{FF7864AE-B4DC-DE4D-9E25-4C2E1B5010B7}"/>
    <dgm:cxn modelId="{B3F797F8-580A-344E-8150-F62E2B3C9160}" type="presOf" srcId="{640E9FBE-D9D3-5F41-9F54-440BE2078E5D}" destId="{B2C1168D-2E2B-6046-92EF-A57910B740AC}" srcOrd="0" destOrd="7" presId="urn:microsoft.com/office/officeart/2005/8/layout/hList1"/>
    <dgm:cxn modelId="{4A1A92FA-942D-2E49-9FF1-A4908B4C5A63}" srcId="{6B069CA3-98BB-C44C-8387-CCD07963CDB0}" destId="{55B08402-1523-8C45-9F5B-E3BC63E11C47}" srcOrd="3" destOrd="0" parTransId="{2D1A3486-04EA-D440-A53B-3E65A60A2D03}" sibTransId="{3C4EF50D-3FFA-A64E-B4AA-E361F5EAF40B}"/>
    <dgm:cxn modelId="{1A470310-D699-3643-84CA-AF7DC8AA6E5C}" type="presParOf" srcId="{171484A5-CA58-9146-AB9A-BD168C5AF24C}" destId="{785F3329-0D1B-B24F-9845-CCD5C5F978AB}" srcOrd="0" destOrd="0" presId="urn:microsoft.com/office/officeart/2005/8/layout/hList1"/>
    <dgm:cxn modelId="{3F4287D5-1E32-4D41-8F73-E5EC8CE0E51D}" type="presParOf" srcId="{785F3329-0D1B-B24F-9845-CCD5C5F978AB}" destId="{AF65F253-382C-E14E-AF31-DE4F201BA6FF}" srcOrd="0" destOrd="0" presId="urn:microsoft.com/office/officeart/2005/8/layout/hList1"/>
    <dgm:cxn modelId="{4ACED1D6-0F61-614A-9AD3-B3999DDAA273}" type="presParOf" srcId="{785F3329-0D1B-B24F-9845-CCD5C5F978AB}" destId="{9ABDB0B5-F00A-E94D-88DA-753FC7A81FF2}" srcOrd="1" destOrd="0" presId="urn:microsoft.com/office/officeart/2005/8/layout/hList1"/>
    <dgm:cxn modelId="{23BFA038-76BE-4645-8EEE-1293A74AE267}" type="presParOf" srcId="{171484A5-CA58-9146-AB9A-BD168C5AF24C}" destId="{8EA9F20F-A5E4-3948-951A-0C5894A6BA27}" srcOrd="1" destOrd="0" presId="urn:microsoft.com/office/officeart/2005/8/layout/hList1"/>
    <dgm:cxn modelId="{A03F2D65-9928-034B-A14A-15C224E88458}" type="presParOf" srcId="{171484A5-CA58-9146-AB9A-BD168C5AF24C}" destId="{2B23EBDB-B878-6548-B6A8-09C0B5D30B95}" srcOrd="2" destOrd="0" presId="urn:microsoft.com/office/officeart/2005/8/layout/hList1"/>
    <dgm:cxn modelId="{8266946B-7C60-2347-BAD2-44F78D4480B7}" type="presParOf" srcId="{2B23EBDB-B878-6548-B6A8-09C0B5D30B95}" destId="{049D5A99-A8EF-3A40-9AE0-E7152B1E95E2}" srcOrd="0" destOrd="0" presId="urn:microsoft.com/office/officeart/2005/8/layout/hList1"/>
    <dgm:cxn modelId="{4565D341-829D-2844-8CEB-D8240E7FBF59}" type="presParOf" srcId="{2B23EBDB-B878-6548-B6A8-09C0B5D30B95}" destId="{B2C1168D-2E2B-6046-92EF-A57910B740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8A1ED9-A7F6-AC45-B349-8410B9A23F3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2BC67F-C473-7740-B390-AD55FF56326A}">
      <dgm:prSet custT="1"/>
      <dgm:spPr/>
      <dgm:t>
        <a:bodyPr/>
        <a:lstStyle/>
        <a:p>
          <a:r>
            <a:rPr lang="en-US" sz="2000" b="1" dirty="0">
              <a:solidFill>
                <a:srgbClr val="233E4F"/>
              </a:solidFill>
              <a:latin typeface="Raleway" pitchFamily="2" charset="77"/>
            </a:rPr>
            <a:t>Core Philosophy</a:t>
          </a:r>
          <a:endParaRPr lang="en-US" sz="2000" dirty="0">
            <a:solidFill>
              <a:srgbClr val="233E4F"/>
            </a:solidFill>
          </a:endParaRPr>
        </a:p>
      </dgm:t>
    </dgm:pt>
    <dgm:pt modelId="{CC1597B9-5AC5-2F4C-8297-24A6C9495D86}" type="parTrans" cxnId="{88B68D77-BAD6-9A41-A3C3-DECDFA3836E8}">
      <dgm:prSet/>
      <dgm:spPr/>
      <dgm:t>
        <a:bodyPr/>
        <a:lstStyle/>
        <a:p>
          <a:endParaRPr lang="en-US"/>
        </a:p>
      </dgm:t>
    </dgm:pt>
    <dgm:pt modelId="{2AF5E798-603A-2D4F-B1DA-F508B9927973}" type="sibTrans" cxnId="{88B68D77-BAD6-9A41-A3C3-DECDFA3836E8}">
      <dgm:prSet/>
      <dgm:spPr/>
      <dgm:t>
        <a:bodyPr/>
        <a:lstStyle/>
        <a:p>
          <a:endParaRPr lang="en-US"/>
        </a:p>
      </dgm:t>
    </dgm:pt>
    <dgm:pt modelId="{97C523F2-9485-844A-B4A4-BB96E853F3BD}">
      <dgm:prSet custT="1"/>
      <dgm:spPr/>
      <dgm:t>
        <a:bodyPr/>
        <a:lstStyle/>
        <a:p>
          <a:r>
            <a:rPr lang="en-US" sz="2000" b="1" dirty="0">
              <a:solidFill>
                <a:srgbClr val="233E4F"/>
              </a:solidFill>
              <a:latin typeface="Raleway" pitchFamily="2" charset="77"/>
            </a:rPr>
            <a:t>Components</a:t>
          </a:r>
          <a:endParaRPr lang="en-US" sz="2000" dirty="0">
            <a:solidFill>
              <a:srgbClr val="233E4F"/>
            </a:solidFill>
          </a:endParaRPr>
        </a:p>
      </dgm:t>
    </dgm:pt>
    <dgm:pt modelId="{0A0AB88A-128C-E44D-A75C-D32843FC5939}" type="parTrans" cxnId="{2B62631A-0828-CD42-B2EE-22FB83BFC434}">
      <dgm:prSet/>
      <dgm:spPr/>
      <dgm:t>
        <a:bodyPr/>
        <a:lstStyle/>
        <a:p>
          <a:endParaRPr lang="en-US"/>
        </a:p>
      </dgm:t>
    </dgm:pt>
    <dgm:pt modelId="{64946F42-CEBA-EF41-A45D-5F43164B505B}" type="sibTrans" cxnId="{2B62631A-0828-CD42-B2EE-22FB83BFC434}">
      <dgm:prSet/>
      <dgm:spPr/>
      <dgm:t>
        <a:bodyPr/>
        <a:lstStyle/>
        <a:p>
          <a:endParaRPr lang="en-US"/>
        </a:p>
      </dgm:t>
    </dgm:pt>
    <dgm:pt modelId="{34D5059A-30A3-294B-B4D0-4D3F885E9876}">
      <dgm:prSet custT="1"/>
      <dgm:spPr/>
      <dgm:t>
        <a:bodyPr/>
        <a:lstStyle/>
        <a:p>
          <a:r>
            <a:rPr lang="en-US" sz="1600" dirty="0">
              <a:latin typeface="Raleway" pitchFamily="2" charset="77"/>
            </a:rPr>
            <a:t>“Every patient receives a wraparound approach — but intensity varies based on need.”</a:t>
          </a:r>
        </a:p>
      </dgm:t>
    </dgm:pt>
    <dgm:pt modelId="{2248F20D-B6A0-2E42-BDE8-164A65C6A871}" type="parTrans" cxnId="{D2C735AD-33F1-5145-B2AC-F9A221A0B0A4}">
      <dgm:prSet/>
      <dgm:spPr/>
      <dgm:t>
        <a:bodyPr/>
        <a:lstStyle/>
        <a:p>
          <a:endParaRPr lang="en-US"/>
        </a:p>
      </dgm:t>
    </dgm:pt>
    <dgm:pt modelId="{C58D4886-C064-6E41-88C8-EC28808231EE}" type="sibTrans" cxnId="{D2C735AD-33F1-5145-B2AC-F9A221A0B0A4}">
      <dgm:prSet/>
      <dgm:spPr/>
      <dgm:t>
        <a:bodyPr/>
        <a:lstStyle/>
        <a:p>
          <a:endParaRPr lang="en-US"/>
        </a:p>
      </dgm:t>
    </dgm:pt>
    <dgm:pt modelId="{F8D266CE-3757-664A-A6A0-7E0AB98144C2}">
      <dgm:prSet custT="1"/>
      <dgm:spPr/>
      <dgm:t>
        <a:bodyPr/>
        <a:lstStyle/>
        <a:p>
          <a:r>
            <a:rPr lang="en-US" sz="1200" dirty="0">
              <a:latin typeface="Raleway" pitchFamily="2" charset="77"/>
            </a:rPr>
            <a:t>Medical + behavioral integration </a:t>
          </a:r>
        </a:p>
      </dgm:t>
    </dgm:pt>
    <dgm:pt modelId="{E4CCDA7F-BDC9-AE4B-97B3-B3D18C544EC2}" type="parTrans" cxnId="{C69BBDE8-BFCA-0440-A531-DB95D5A4B3C3}">
      <dgm:prSet/>
      <dgm:spPr/>
      <dgm:t>
        <a:bodyPr/>
        <a:lstStyle/>
        <a:p>
          <a:endParaRPr lang="en-US"/>
        </a:p>
      </dgm:t>
    </dgm:pt>
    <dgm:pt modelId="{C627A3ED-48E8-B043-8288-91190C64E237}" type="sibTrans" cxnId="{C69BBDE8-BFCA-0440-A531-DB95D5A4B3C3}">
      <dgm:prSet/>
      <dgm:spPr/>
      <dgm:t>
        <a:bodyPr/>
        <a:lstStyle/>
        <a:p>
          <a:endParaRPr lang="en-US"/>
        </a:p>
      </dgm:t>
    </dgm:pt>
    <dgm:pt modelId="{A2294B57-89FC-5F4E-A98F-AD18A2A8347C}">
      <dgm:prSet custT="1"/>
      <dgm:spPr/>
      <dgm:t>
        <a:bodyPr/>
        <a:lstStyle/>
        <a:p>
          <a:pPr>
            <a:buNone/>
          </a:pPr>
          <a:r>
            <a:rPr lang="en-US" sz="2000" b="1" dirty="0">
              <a:solidFill>
                <a:srgbClr val="233E4F"/>
              </a:solidFill>
              <a:latin typeface="Raleway" pitchFamily="2" charset="77"/>
            </a:rPr>
            <a:t>Important Concept</a:t>
          </a:r>
          <a:endParaRPr lang="en-US" sz="2000" dirty="0">
            <a:solidFill>
              <a:srgbClr val="233E4F"/>
            </a:solidFill>
          </a:endParaRPr>
        </a:p>
      </dgm:t>
    </dgm:pt>
    <dgm:pt modelId="{A097D26F-FEA5-DB4F-9841-7B98C34A40EB}" type="parTrans" cxnId="{D4AF00AC-87A0-C847-9946-D53BC655CCD1}">
      <dgm:prSet/>
      <dgm:spPr/>
      <dgm:t>
        <a:bodyPr/>
        <a:lstStyle/>
        <a:p>
          <a:endParaRPr lang="en-US"/>
        </a:p>
      </dgm:t>
    </dgm:pt>
    <dgm:pt modelId="{FBBBC77A-D307-2840-BB44-A08401658B28}" type="sibTrans" cxnId="{D4AF00AC-87A0-C847-9946-D53BC655CCD1}">
      <dgm:prSet/>
      <dgm:spPr/>
      <dgm:t>
        <a:bodyPr/>
        <a:lstStyle/>
        <a:p>
          <a:endParaRPr lang="en-US"/>
        </a:p>
      </dgm:t>
    </dgm:pt>
    <dgm:pt modelId="{4225AABB-3541-9240-9038-AB59EB67F2FC}">
      <dgm:prSet custT="1"/>
      <dgm:spPr/>
      <dgm:t>
        <a:bodyPr/>
        <a:lstStyle/>
        <a:p>
          <a:r>
            <a:rPr lang="en-US" sz="1600" dirty="0">
              <a:latin typeface="Raleway" pitchFamily="2" charset="77"/>
            </a:rPr>
            <a:t>Low barrier to entry + precision support allocation</a:t>
          </a:r>
        </a:p>
      </dgm:t>
    </dgm:pt>
    <dgm:pt modelId="{BFFC360A-EEDE-9E41-825A-7F1F86D538E0}" type="parTrans" cxnId="{6ED6DDBE-199B-C143-B553-6FE0210C4921}">
      <dgm:prSet/>
      <dgm:spPr/>
      <dgm:t>
        <a:bodyPr/>
        <a:lstStyle/>
        <a:p>
          <a:endParaRPr lang="en-US"/>
        </a:p>
      </dgm:t>
    </dgm:pt>
    <dgm:pt modelId="{1FC307BC-4940-0C4D-BB27-8D7A0EEB3F57}" type="sibTrans" cxnId="{6ED6DDBE-199B-C143-B553-6FE0210C4921}">
      <dgm:prSet/>
      <dgm:spPr/>
      <dgm:t>
        <a:bodyPr/>
        <a:lstStyle/>
        <a:p>
          <a:endParaRPr lang="en-US"/>
        </a:p>
      </dgm:t>
    </dgm:pt>
    <dgm:pt modelId="{09066CB9-BA03-9648-90F5-E27595A99419}">
      <dgm:prSet custT="1"/>
      <dgm:spPr/>
      <dgm:t>
        <a:bodyPr/>
        <a:lstStyle/>
        <a:p>
          <a:r>
            <a:rPr lang="en-US" sz="1200" dirty="0">
              <a:latin typeface="Raleway" pitchFamily="2" charset="77"/>
            </a:rPr>
            <a:t>Dynamic reassessment </a:t>
          </a:r>
          <a:br>
            <a:rPr lang="en-US" sz="1600" dirty="0">
              <a:latin typeface="Raleway" pitchFamily="2" charset="77"/>
            </a:rPr>
          </a:br>
          <a:endParaRPr lang="en-US" sz="1600" dirty="0"/>
        </a:p>
      </dgm:t>
    </dgm:pt>
    <dgm:pt modelId="{DAD54A4E-BCCD-1549-95BE-D23A0D6599C7}" type="sibTrans" cxnId="{BF55D766-2F5D-614D-B808-81181EA97FDF}">
      <dgm:prSet/>
      <dgm:spPr/>
      <dgm:t>
        <a:bodyPr/>
        <a:lstStyle/>
        <a:p>
          <a:endParaRPr lang="en-US"/>
        </a:p>
      </dgm:t>
    </dgm:pt>
    <dgm:pt modelId="{D26BCCC5-FB8C-2048-9D90-214F6C0D81BD}" type="parTrans" cxnId="{BF55D766-2F5D-614D-B808-81181EA97FDF}">
      <dgm:prSet/>
      <dgm:spPr/>
      <dgm:t>
        <a:bodyPr/>
        <a:lstStyle/>
        <a:p>
          <a:endParaRPr lang="en-US"/>
        </a:p>
      </dgm:t>
    </dgm:pt>
    <dgm:pt modelId="{618CA450-2767-C947-A7F4-C0E3AD0A6248}">
      <dgm:prSet custT="1"/>
      <dgm:spPr/>
      <dgm:t>
        <a:bodyPr/>
        <a:lstStyle/>
        <a:p>
          <a:r>
            <a:rPr lang="en-US" sz="1200" dirty="0">
              <a:latin typeface="Raleway" pitchFamily="2" charset="77"/>
            </a:rPr>
            <a:t>Family involvement </a:t>
          </a:r>
        </a:p>
      </dgm:t>
    </dgm:pt>
    <dgm:pt modelId="{90221071-C16D-F143-BCDF-3811C6191AB5}" type="sibTrans" cxnId="{E8828E3E-BD0C-794B-93A4-BA8373FAFC7B}">
      <dgm:prSet/>
      <dgm:spPr/>
      <dgm:t>
        <a:bodyPr/>
        <a:lstStyle/>
        <a:p>
          <a:endParaRPr lang="en-US"/>
        </a:p>
      </dgm:t>
    </dgm:pt>
    <dgm:pt modelId="{26B12CB7-7785-AF4C-B5B0-0087962EF98C}" type="parTrans" cxnId="{E8828E3E-BD0C-794B-93A4-BA8373FAFC7B}">
      <dgm:prSet/>
      <dgm:spPr/>
      <dgm:t>
        <a:bodyPr/>
        <a:lstStyle/>
        <a:p>
          <a:endParaRPr lang="en-US"/>
        </a:p>
      </dgm:t>
    </dgm:pt>
    <dgm:pt modelId="{22047D06-2B1A-5F41-BE32-CB8B1F212F53}">
      <dgm:prSet custT="1"/>
      <dgm:spPr/>
      <dgm:t>
        <a:bodyPr/>
        <a:lstStyle/>
        <a:p>
          <a:r>
            <a:rPr lang="en-US" sz="1200" dirty="0">
              <a:latin typeface="Raleway" pitchFamily="2" charset="77"/>
            </a:rPr>
            <a:t>Telehealth support </a:t>
          </a:r>
        </a:p>
      </dgm:t>
    </dgm:pt>
    <dgm:pt modelId="{0FBF7E34-5AE7-9249-A815-22A294C325C6}" type="sibTrans" cxnId="{FEB38A6E-5A49-584D-8830-23E0C692716F}">
      <dgm:prSet/>
      <dgm:spPr/>
      <dgm:t>
        <a:bodyPr/>
        <a:lstStyle/>
        <a:p>
          <a:endParaRPr lang="en-US"/>
        </a:p>
      </dgm:t>
    </dgm:pt>
    <dgm:pt modelId="{4CFA9132-5784-6145-98EC-A5E1DC56C4D8}" type="parTrans" cxnId="{FEB38A6E-5A49-584D-8830-23E0C692716F}">
      <dgm:prSet/>
      <dgm:spPr/>
      <dgm:t>
        <a:bodyPr/>
        <a:lstStyle/>
        <a:p>
          <a:endParaRPr lang="en-US"/>
        </a:p>
      </dgm:t>
    </dgm:pt>
    <dgm:pt modelId="{83C2E00F-52B5-214C-80CE-D8ECD26AE357}">
      <dgm:prSet custT="1"/>
      <dgm:spPr/>
      <dgm:t>
        <a:bodyPr/>
        <a:lstStyle/>
        <a:p>
          <a:r>
            <a:rPr lang="en-US" sz="1200" dirty="0">
              <a:latin typeface="Raleway" pitchFamily="2" charset="77"/>
            </a:rPr>
            <a:t>High-touch stabilization </a:t>
          </a:r>
        </a:p>
      </dgm:t>
    </dgm:pt>
    <dgm:pt modelId="{3889A560-A3D5-D241-8CAF-A85B0D79DDDB}" type="sibTrans" cxnId="{B87ED706-C102-024D-A252-6FD2D63A4640}">
      <dgm:prSet/>
      <dgm:spPr/>
      <dgm:t>
        <a:bodyPr/>
        <a:lstStyle/>
        <a:p>
          <a:endParaRPr lang="en-US"/>
        </a:p>
      </dgm:t>
    </dgm:pt>
    <dgm:pt modelId="{0B193CBF-DA09-6F4A-B083-5767997DF8E9}" type="parTrans" cxnId="{B87ED706-C102-024D-A252-6FD2D63A4640}">
      <dgm:prSet/>
      <dgm:spPr/>
      <dgm:t>
        <a:bodyPr/>
        <a:lstStyle/>
        <a:p>
          <a:endParaRPr lang="en-US"/>
        </a:p>
      </dgm:t>
    </dgm:pt>
    <dgm:pt modelId="{52FE8FBE-E4A2-054A-B074-48B84D877003}">
      <dgm:prSet custT="1"/>
      <dgm:spPr/>
      <dgm:t>
        <a:bodyPr/>
        <a:lstStyle/>
        <a:p>
          <a:r>
            <a:rPr lang="en-US" sz="1200" dirty="0">
              <a:latin typeface="Raleway" pitchFamily="2" charset="77"/>
            </a:rPr>
            <a:t>Weekly interdisciplinary review </a:t>
          </a:r>
        </a:p>
      </dgm:t>
    </dgm:pt>
    <dgm:pt modelId="{6DD22E6D-B48D-7D4B-A081-388152F99074}" type="sibTrans" cxnId="{94205146-0172-D74C-BA8C-7797E61BA601}">
      <dgm:prSet/>
      <dgm:spPr/>
      <dgm:t>
        <a:bodyPr/>
        <a:lstStyle/>
        <a:p>
          <a:endParaRPr lang="en-US"/>
        </a:p>
      </dgm:t>
    </dgm:pt>
    <dgm:pt modelId="{C31B3215-F880-5546-B803-E695D2EBC2E2}" type="parTrans" cxnId="{94205146-0172-D74C-BA8C-7797E61BA601}">
      <dgm:prSet/>
      <dgm:spPr/>
      <dgm:t>
        <a:bodyPr/>
        <a:lstStyle/>
        <a:p>
          <a:endParaRPr lang="en-US"/>
        </a:p>
      </dgm:t>
    </dgm:pt>
    <dgm:pt modelId="{E131F2DE-4676-5041-A3C2-61F819043C0D}">
      <dgm:prSet custT="1"/>
      <dgm:spPr/>
      <dgm:t>
        <a:bodyPr/>
        <a:lstStyle/>
        <a:p>
          <a:endParaRPr lang="en-US" sz="1200" dirty="0">
            <a:latin typeface="Raleway" pitchFamily="2" charset="77"/>
          </a:endParaRPr>
        </a:p>
      </dgm:t>
    </dgm:pt>
    <dgm:pt modelId="{14802ECD-3B4A-404E-BA4B-00CC6229F1F1}" type="parTrans" cxnId="{33188D2D-8175-4C4F-93B6-793860B41AF5}">
      <dgm:prSet/>
      <dgm:spPr/>
      <dgm:t>
        <a:bodyPr/>
        <a:lstStyle/>
        <a:p>
          <a:endParaRPr lang="en-US"/>
        </a:p>
      </dgm:t>
    </dgm:pt>
    <dgm:pt modelId="{7452A3F5-1A6A-E346-A5D4-4B2D2EFBB016}" type="sibTrans" cxnId="{33188D2D-8175-4C4F-93B6-793860B41AF5}">
      <dgm:prSet/>
      <dgm:spPr/>
      <dgm:t>
        <a:bodyPr/>
        <a:lstStyle/>
        <a:p>
          <a:endParaRPr lang="en-US"/>
        </a:p>
      </dgm:t>
    </dgm:pt>
    <dgm:pt modelId="{1FAC4BEF-0CBD-2B41-8BF2-A92F7E79F5CF}" type="pres">
      <dgm:prSet presAssocID="{B08A1ED9-A7F6-AC45-B349-8410B9A23F3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6AF0F78-36A5-4D4E-95DB-13B94A43131D}" type="pres">
      <dgm:prSet presAssocID="{5F2BC67F-C473-7740-B390-AD55FF56326A}" presName="circle1" presStyleLbl="node1" presStyleIdx="0" presStyleCnt="3"/>
      <dgm:spPr>
        <a:solidFill>
          <a:srgbClr val="233E4F"/>
        </a:solidFill>
      </dgm:spPr>
    </dgm:pt>
    <dgm:pt modelId="{92007B49-E9D6-FD44-914F-4BF5BB2E5774}" type="pres">
      <dgm:prSet presAssocID="{5F2BC67F-C473-7740-B390-AD55FF56326A}" presName="space" presStyleCnt="0"/>
      <dgm:spPr/>
    </dgm:pt>
    <dgm:pt modelId="{2518566B-9869-B449-95AF-AB1FC11A7638}" type="pres">
      <dgm:prSet presAssocID="{5F2BC67F-C473-7740-B390-AD55FF56326A}" presName="rect1" presStyleLbl="alignAcc1" presStyleIdx="0" presStyleCnt="3"/>
      <dgm:spPr/>
    </dgm:pt>
    <dgm:pt modelId="{7B71A9BA-0BE7-1140-B655-FEFCDF39E271}" type="pres">
      <dgm:prSet presAssocID="{97C523F2-9485-844A-B4A4-BB96E853F3BD}" presName="vertSpace2" presStyleLbl="node1" presStyleIdx="0" presStyleCnt="3"/>
      <dgm:spPr/>
    </dgm:pt>
    <dgm:pt modelId="{9DE5F5FE-3EE0-C748-8E6E-9F2C3B04D7E7}" type="pres">
      <dgm:prSet presAssocID="{97C523F2-9485-844A-B4A4-BB96E853F3BD}" presName="circle2" presStyleLbl="node1" presStyleIdx="1" presStyleCnt="3"/>
      <dgm:spPr>
        <a:solidFill>
          <a:srgbClr val="233E4F"/>
        </a:solidFill>
      </dgm:spPr>
    </dgm:pt>
    <dgm:pt modelId="{6BB786B5-1078-CA4C-897F-988CDF8BCFEE}" type="pres">
      <dgm:prSet presAssocID="{97C523F2-9485-844A-B4A4-BB96E853F3BD}" presName="rect2" presStyleLbl="alignAcc1" presStyleIdx="1" presStyleCnt="3"/>
      <dgm:spPr/>
    </dgm:pt>
    <dgm:pt modelId="{AD683D8C-CB72-CF46-855B-08E811E9262F}" type="pres">
      <dgm:prSet presAssocID="{A2294B57-89FC-5F4E-A98F-AD18A2A8347C}" presName="vertSpace3" presStyleLbl="node1" presStyleIdx="1" presStyleCnt="3"/>
      <dgm:spPr/>
    </dgm:pt>
    <dgm:pt modelId="{298BB1C9-71CF-8A41-80F1-13F177104756}" type="pres">
      <dgm:prSet presAssocID="{A2294B57-89FC-5F4E-A98F-AD18A2A8347C}" presName="circle3" presStyleLbl="node1" presStyleIdx="2" presStyleCnt="3"/>
      <dgm:spPr>
        <a:solidFill>
          <a:srgbClr val="233E4F"/>
        </a:solidFill>
      </dgm:spPr>
    </dgm:pt>
    <dgm:pt modelId="{7AD49B1A-A665-594A-9049-E537A2A7F8BC}" type="pres">
      <dgm:prSet presAssocID="{A2294B57-89FC-5F4E-A98F-AD18A2A8347C}" presName="rect3" presStyleLbl="alignAcc1" presStyleIdx="2" presStyleCnt="3"/>
      <dgm:spPr/>
    </dgm:pt>
    <dgm:pt modelId="{B7EF0747-26E4-2F46-BE98-D6943AC2AB4E}" type="pres">
      <dgm:prSet presAssocID="{5F2BC67F-C473-7740-B390-AD55FF56326A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0DC10CA3-9B68-FE49-B078-580FB8035837}" type="pres">
      <dgm:prSet presAssocID="{5F2BC67F-C473-7740-B390-AD55FF56326A}" presName="rect1ChTx" presStyleLbl="alignAcc1" presStyleIdx="2" presStyleCnt="3">
        <dgm:presLayoutVars>
          <dgm:bulletEnabled val="1"/>
        </dgm:presLayoutVars>
      </dgm:prSet>
      <dgm:spPr/>
    </dgm:pt>
    <dgm:pt modelId="{CEEE3622-A3AA-DF41-995B-6E8C16E9DF29}" type="pres">
      <dgm:prSet presAssocID="{97C523F2-9485-844A-B4A4-BB96E853F3BD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8B06018F-45CB-A142-8DE4-66E75C74EAEA}" type="pres">
      <dgm:prSet presAssocID="{97C523F2-9485-844A-B4A4-BB96E853F3BD}" presName="rect2ChTx" presStyleLbl="alignAcc1" presStyleIdx="2" presStyleCnt="3">
        <dgm:presLayoutVars>
          <dgm:bulletEnabled val="1"/>
        </dgm:presLayoutVars>
      </dgm:prSet>
      <dgm:spPr/>
    </dgm:pt>
    <dgm:pt modelId="{51E0CF37-1B0A-A343-9086-2819FE75D0DE}" type="pres">
      <dgm:prSet presAssocID="{A2294B57-89FC-5F4E-A98F-AD18A2A8347C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D314A07E-953E-8243-8E1B-41284BF72038}" type="pres">
      <dgm:prSet presAssocID="{A2294B57-89FC-5F4E-A98F-AD18A2A8347C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B87ED706-C102-024D-A252-6FD2D63A4640}" srcId="{97C523F2-9485-844A-B4A4-BB96E853F3BD}" destId="{83C2E00F-52B5-214C-80CE-D8ECD26AE357}" srcOrd="4" destOrd="0" parTransId="{0B193CBF-DA09-6F4A-B083-5767997DF8E9}" sibTransId="{3889A560-A3D5-D241-8CAF-A85B0D79DDDB}"/>
    <dgm:cxn modelId="{6C4FA90A-24F9-9E48-BE35-B9E06DA69B63}" type="presOf" srcId="{E131F2DE-4676-5041-A3C2-61F819043C0D}" destId="{8B06018F-45CB-A142-8DE4-66E75C74EAEA}" srcOrd="0" destOrd="0" presId="urn:microsoft.com/office/officeart/2005/8/layout/target3"/>
    <dgm:cxn modelId="{E1BD5F0F-2131-7F4E-BEF3-05F1C9395486}" type="presOf" srcId="{97C523F2-9485-844A-B4A4-BB96E853F3BD}" destId="{CEEE3622-A3AA-DF41-995B-6E8C16E9DF29}" srcOrd="1" destOrd="0" presId="urn:microsoft.com/office/officeart/2005/8/layout/target3"/>
    <dgm:cxn modelId="{2B62631A-0828-CD42-B2EE-22FB83BFC434}" srcId="{B08A1ED9-A7F6-AC45-B349-8410B9A23F3E}" destId="{97C523F2-9485-844A-B4A4-BB96E853F3BD}" srcOrd="1" destOrd="0" parTransId="{0A0AB88A-128C-E44D-A75C-D32843FC5939}" sibTransId="{64946F42-CEBA-EF41-A45D-5F43164B505B}"/>
    <dgm:cxn modelId="{3A8DD41B-0183-8A45-8238-1B7EBA70333E}" type="presOf" srcId="{618CA450-2767-C947-A7F4-C0E3AD0A6248}" destId="{8B06018F-45CB-A142-8DE4-66E75C74EAEA}" srcOrd="0" destOrd="2" presId="urn:microsoft.com/office/officeart/2005/8/layout/target3"/>
    <dgm:cxn modelId="{0D6E3720-201E-B64A-9B60-2A0B547B6696}" type="presOf" srcId="{83C2E00F-52B5-214C-80CE-D8ECD26AE357}" destId="{8B06018F-45CB-A142-8DE4-66E75C74EAEA}" srcOrd="0" destOrd="4" presId="urn:microsoft.com/office/officeart/2005/8/layout/target3"/>
    <dgm:cxn modelId="{CAD53E2B-AD15-0E43-B7E1-F57ECF7C06DA}" type="presOf" srcId="{34D5059A-30A3-294B-B4D0-4D3F885E9876}" destId="{0DC10CA3-9B68-FE49-B078-580FB8035837}" srcOrd="0" destOrd="0" presId="urn:microsoft.com/office/officeart/2005/8/layout/target3"/>
    <dgm:cxn modelId="{33188D2D-8175-4C4F-93B6-793860B41AF5}" srcId="{97C523F2-9485-844A-B4A4-BB96E853F3BD}" destId="{E131F2DE-4676-5041-A3C2-61F819043C0D}" srcOrd="0" destOrd="0" parTransId="{14802ECD-3B4A-404E-BA4B-00CC6229F1F1}" sibTransId="{7452A3F5-1A6A-E346-A5D4-4B2D2EFBB016}"/>
    <dgm:cxn modelId="{E5A1743C-819B-9B41-95E3-D049F818AB81}" type="presOf" srcId="{B08A1ED9-A7F6-AC45-B349-8410B9A23F3E}" destId="{1FAC4BEF-0CBD-2B41-8BF2-A92F7E79F5CF}" srcOrd="0" destOrd="0" presId="urn:microsoft.com/office/officeart/2005/8/layout/target3"/>
    <dgm:cxn modelId="{E8828E3E-BD0C-794B-93A4-BA8373FAFC7B}" srcId="{97C523F2-9485-844A-B4A4-BB96E853F3BD}" destId="{618CA450-2767-C947-A7F4-C0E3AD0A6248}" srcOrd="2" destOrd="0" parTransId="{26B12CB7-7785-AF4C-B5B0-0087962EF98C}" sibTransId="{90221071-C16D-F143-BCDF-3811C6191AB5}"/>
    <dgm:cxn modelId="{06BF5962-44EB-BC46-BEE0-401111BEAB24}" type="presOf" srcId="{4225AABB-3541-9240-9038-AB59EB67F2FC}" destId="{D314A07E-953E-8243-8E1B-41284BF72038}" srcOrd="0" destOrd="0" presId="urn:microsoft.com/office/officeart/2005/8/layout/target3"/>
    <dgm:cxn modelId="{CE7CDC43-C462-434D-B0EF-A632A8950650}" type="presOf" srcId="{A2294B57-89FC-5F4E-A98F-AD18A2A8347C}" destId="{51E0CF37-1B0A-A343-9086-2819FE75D0DE}" srcOrd="1" destOrd="0" presId="urn:microsoft.com/office/officeart/2005/8/layout/target3"/>
    <dgm:cxn modelId="{94205146-0172-D74C-BA8C-7797E61BA601}" srcId="{97C523F2-9485-844A-B4A4-BB96E853F3BD}" destId="{52FE8FBE-E4A2-054A-B074-48B84D877003}" srcOrd="5" destOrd="0" parTransId="{C31B3215-F880-5546-B803-E695D2EBC2E2}" sibTransId="{6DD22E6D-B48D-7D4B-A081-388152F99074}"/>
    <dgm:cxn modelId="{BF55D766-2F5D-614D-B808-81181EA97FDF}" srcId="{97C523F2-9485-844A-B4A4-BB96E853F3BD}" destId="{09066CB9-BA03-9648-90F5-E27595A99419}" srcOrd="6" destOrd="0" parTransId="{D26BCCC5-FB8C-2048-9D90-214F6C0D81BD}" sibTransId="{DAD54A4E-BCCD-1549-95BE-D23A0D6599C7}"/>
    <dgm:cxn modelId="{FEB38A6E-5A49-584D-8830-23E0C692716F}" srcId="{97C523F2-9485-844A-B4A4-BB96E853F3BD}" destId="{22047D06-2B1A-5F41-BE32-CB8B1F212F53}" srcOrd="3" destOrd="0" parTransId="{4CFA9132-5784-6145-98EC-A5E1DC56C4D8}" sibTransId="{0FBF7E34-5AE7-9249-A815-22A294C325C6}"/>
    <dgm:cxn modelId="{88B68D77-BAD6-9A41-A3C3-DECDFA3836E8}" srcId="{B08A1ED9-A7F6-AC45-B349-8410B9A23F3E}" destId="{5F2BC67F-C473-7740-B390-AD55FF56326A}" srcOrd="0" destOrd="0" parTransId="{CC1597B9-5AC5-2F4C-8297-24A6C9495D86}" sibTransId="{2AF5E798-603A-2D4F-B1DA-F508B9927973}"/>
    <dgm:cxn modelId="{B2691F78-95A3-6F4C-8974-9CA26FADE7DF}" type="presOf" srcId="{22047D06-2B1A-5F41-BE32-CB8B1F212F53}" destId="{8B06018F-45CB-A142-8DE4-66E75C74EAEA}" srcOrd="0" destOrd="3" presId="urn:microsoft.com/office/officeart/2005/8/layout/target3"/>
    <dgm:cxn modelId="{2FA1ED8D-4661-1E45-8DC1-99F56F9431BF}" type="presOf" srcId="{5F2BC67F-C473-7740-B390-AD55FF56326A}" destId="{B7EF0747-26E4-2F46-BE98-D6943AC2AB4E}" srcOrd="1" destOrd="0" presId="urn:microsoft.com/office/officeart/2005/8/layout/target3"/>
    <dgm:cxn modelId="{083887A3-0B73-9A43-B408-1BE1AF1554C9}" type="presOf" srcId="{09066CB9-BA03-9648-90F5-E27595A99419}" destId="{8B06018F-45CB-A142-8DE4-66E75C74EAEA}" srcOrd="0" destOrd="6" presId="urn:microsoft.com/office/officeart/2005/8/layout/target3"/>
    <dgm:cxn modelId="{C46E8FA6-6FB0-744F-940A-E981A1B28D66}" type="presOf" srcId="{52FE8FBE-E4A2-054A-B074-48B84D877003}" destId="{8B06018F-45CB-A142-8DE4-66E75C74EAEA}" srcOrd="0" destOrd="5" presId="urn:microsoft.com/office/officeart/2005/8/layout/target3"/>
    <dgm:cxn modelId="{D4AF00AC-87A0-C847-9946-D53BC655CCD1}" srcId="{B08A1ED9-A7F6-AC45-B349-8410B9A23F3E}" destId="{A2294B57-89FC-5F4E-A98F-AD18A2A8347C}" srcOrd="2" destOrd="0" parTransId="{A097D26F-FEA5-DB4F-9841-7B98C34A40EB}" sibTransId="{FBBBC77A-D307-2840-BB44-A08401658B28}"/>
    <dgm:cxn modelId="{D2C735AD-33F1-5145-B2AC-F9A221A0B0A4}" srcId="{5F2BC67F-C473-7740-B390-AD55FF56326A}" destId="{34D5059A-30A3-294B-B4D0-4D3F885E9876}" srcOrd="0" destOrd="0" parTransId="{2248F20D-B6A0-2E42-BDE8-164A65C6A871}" sibTransId="{C58D4886-C064-6E41-88C8-EC28808231EE}"/>
    <dgm:cxn modelId="{AB7119BD-0ADB-5242-9913-B48764A138EA}" type="presOf" srcId="{A2294B57-89FC-5F4E-A98F-AD18A2A8347C}" destId="{7AD49B1A-A665-594A-9049-E537A2A7F8BC}" srcOrd="0" destOrd="0" presId="urn:microsoft.com/office/officeart/2005/8/layout/target3"/>
    <dgm:cxn modelId="{6ED6DDBE-199B-C143-B553-6FE0210C4921}" srcId="{A2294B57-89FC-5F4E-A98F-AD18A2A8347C}" destId="{4225AABB-3541-9240-9038-AB59EB67F2FC}" srcOrd="0" destOrd="0" parTransId="{BFFC360A-EEDE-9E41-825A-7F1F86D538E0}" sibTransId="{1FC307BC-4940-0C4D-BB27-8D7A0EEB3F57}"/>
    <dgm:cxn modelId="{95EE1ABF-7D55-CD45-8D72-9FAC01826ACD}" type="presOf" srcId="{5F2BC67F-C473-7740-B390-AD55FF56326A}" destId="{2518566B-9869-B449-95AF-AB1FC11A7638}" srcOrd="0" destOrd="0" presId="urn:microsoft.com/office/officeart/2005/8/layout/target3"/>
    <dgm:cxn modelId="{EDA5BFDD-A980-6C42-8851-656ECCE12C55}" type="presOf" srcId="{97C523F2-9485-844A-B4A4-BB96E853F3BD}" destId="{6BB786B5-1078-CA4C-897F-988CDF8BCFEE}" srcOrd="0" destOrd="0" presId="urn:microsoft.com/office/officeart/2005/8/layout/target3"/>
    <dgm:cxn modelId="{C69BBDE8-BFCA-0440-A531-DB95D5A4B3C3}" srcId="{97C523F2-9485-844A-B4A4-BB96E853F3BD}" destId="{F8D266CE-3757-664A-A6A0-7E0AB98144C2}" srcOrd="1" destOrd="0" parTransId="{E4CCDA7F-BDC9-AE4B-97B3-B3D18C544EC2}" sibTransId="{C627A3ED-48E8-B043-8288-91190C64E237}"/>
    <dgm:cxn modelId="{09E165F7-F7D4-4040-83C5-1FD92232FD07}" type="presOf" srcId="{F8D266CE-3757-664A-A6A0-7E0AB98144C2}" destId="{8B06018F-45CB-A142-8DE4-66E75C74EAEA}" srcOrd="0" destOrd="1" presId="urn:microsoft.com/office/officeart/2005/8/layout/target3"/>
    <dgm:cxn modelId="{2C610AF8-78E4-424D-8630-D2B5537D8B12}" type="presParOf" srcId="{1FAC4BEF-0CBD-2B41-8BF2-A92F7E79F5CF}" destId="{F6AF0F78-36A5-4D4E-95DB-13B94A43131D}" srcOrd="0" destOrd="0" presId="urn:microsoft.com/office/officeart/2005/8/layout/target3"/>
    <dgm:cxn modelId="{1F6AA6E7-1F32-F844-A271-B8851E795206}" type="presParOf" srcId="{1FAC4BEF-0CBD-2B41-8BF2-A92F7E79F5CF}" destId="{92007B49-E9D6-FD44-914F-4BF5BB2E5774}" srcOrd="1" destOrd="0" presId="urn:microsoft.com/office/officeart/2005/8/layout/target3"/>
    <dgm:cxn modelId="{548F40EE-7248-D94C-BC69-9241BDE52BAF}" type="presParOf" srcId="{1FAC4BEF-0CBD-2B41-8BF2-A92F7E79F5CF}" destId="{2518566B-9869-B449-95AF-AB1FC11A7638}" srcOrd="2" destOrd="0" presId="urn:microsoft.com/office/officeart/2005/8/layout/target3"/>
    <dgm:cxn modelId="{250719B7-728A-EF46-A456-E66D3C4CBCE8}" type="presParOf" srcId="{1FAC4BEF-0CBD-2B41-8BF2-A92F7E79F5CF}" destId="{7B71A9BA-0BE7-1140-B655-FEFCDF39E271}" srcOrd="3" destOrd="0" presId="urn:microsoft.com/office/officeart/2005/8/layout/target3"/>
    <dgm:cxn modelId="{6B4F3A85-81DF-8548-9EA1-53AA75162213}" type="presParOf" srcId="{1FAC4BEF-0CBD-2B41-8BF2-A92F7E79F5CF}" destId="{9DE5F5FE-3EE0-C748-8E6E-9F2C3B04D7E7}" srcOrd="4" destOrd="0" presId="urn:microsoft.com/office/officeart/2005/8/layout/target3"/>
    <dgm:cxn modelId="{1A74C736-BC9C-9542-B181-B2D30F2198F2}" type="presParOf" srcId="{1FAC4BEF-0CBD-2B41-8BF2-A92F7E79F5CF}" destId="{6BB786B5-1078-CA4C-897F-988CDF8BCFEE}" srcOrd="5" destOrd="0" presId="urn:microsoft.com/office/officeart/2005/8/layout/target3"/>
    <dgm:cxn modelId="{0A352E4F-A8D6-304D-9281-2E2DEAF2BB02}" type="presParOf" srcId="{1FAC4BEF-0CBD-2B41-8BF2-A92F7E79F5CF}" destId="{AD683D8C-CB72-CF46-855B-08E811E9262F}" srcOrd="6" destOrd="0" presId="urn:microsoft.com/office/officeart/2005/8/layout/target3"/>
    <dgm:cxn modelId="{B9C85DA8-F3BB-464E-A656-86329D321E5D}" type="presParOf" srcId="{1FAC4BEF-0CBD-2B41-8BF2-A92F7E79F5CF}" destId="{298BB1C9-71CF-8A41-80F1-13F177104756}" srcOrd="7" destOrd="0" presId="urn:microsoft.com/office/officeart/2005/8/layout/target3"/>
    <dgm:cxn modelId="{7AA8236A-4BD2-BC4E-AB8F-9EBE65F295C7}" type="presParOf" srcId="{1FAC4BEF-0CBD-2B41-8BF2-A92F7E79F5CF}" destId="{7AD49B1A-A665-594A-9049-E537A2A7F8BC}" srcOrd="8" destOrd="0" presId="urn:microsoft.com/office/officeart/2005/8/layout/target3"/>
    <dgm:cxn modelId="{357202A3-9DC3-484A-A6EA-79DFE0E62C76}" type="presParOf" srcId="{1FAC4BEF-0CBD-2B41-8BF2-A92F7E79F5CF}" destId="{B7EF0747-26E4-2F46-BE98-D6943AC2AB4E}" srcOrd="9" destOrd="0" presId="urn:microsoft.com/office/officeart/2005/8/layout/target3"/>
    <dgm:cxn modelId="{60BE4ACB-A310-B84C-AE00-5B6E5156F456}" type="presParOf" srcId="{1FAC4BEF-0CBD-2B41-8BF2-A92F7E79F5CF}" destId="{0DC10CA3-9B68-FE49-B078-580FB8035837}" srcOrd="10" destOrd="0" presId="urn:microsoft.com/office/officeart/2005/8/layout/target3"/>
    <dgm:cxn modelId="{B7BBE03B-DAAC-A945-A338-9AC42FAE07D5}" type="presParOf" srcId="{1FAC4BEF-0CBD-2B41-8BF2-A92F7E79F5CF}" destId="{CEEE3622-A3AA-DF41-995B-6E8C16E9DF29}" srcOrd="11" destOrd="0" presId="urn:microsoft.com/office/officeart/2005/8/layout/target3"/>
    <dgm:cxn modelId="{542C7396-CD91-D940-91B3-8F454C417499}" type="presParOf" srcId="{1FAC4BEF-0CBD-2B41-8BF2-A92F7E79F5CF}" destId="{8B06018F-45CB-A142-8DE4-66E75C74EAEA}" srcOrd="12" destOrd="0" presId="urn:microsoft.com/office/officeart/2005/8/layout/target3"/>
    <dgm:cxn modelId="{3C30ABBD-264B-3C43-9F71-49D280B63C18}" type="presParOf" srcId="{1FAC4BEF-0CBD-2B41-8BF2-A92F7E79F5CF}" destId="{51E0CF37-1B0A-A343-9086-2819FE75D0DE}" srcOrd="13" destOrd="0" presId="urn:microsoft.com/office/officeart/2005/8/layout/target3"/>
    <dgm:cxn modelId="{AC77967A-9D14-D241-8D34-34015B9C9109}" type="presParOf" srcId="{1FAC4BEF-0CBD-2B41-8BF2-A92F7E79F5CF}" destId="{D314A07E-953E-8243-8E1B-41284BF72038}" srcOrd="14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7F354A-A6AC-A145-8946-CB3AE5FC2A49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4BCAB63-5C1E-CC47-BBC3-94AA7BC83BD2}">
      <dgm:prSet phldrT="[Text]"/>
      <dgm:spPr>
        <a:solidFill>
          <a:srgbClr val="233E4F"/>
        </a:solidFill>
        <a:ln>
          <a:noFill/>
        </a:ln>
      </dgm:spPr>
      <dgm:t>
        <a:bodyPr/>
        <a:lstStyle/>
        <a:p>
          <a:pPr>
            <a:buNone/>
          </a:pPr>
          <a:r>
            <a:rPr lang="en-US" b="1">
              <a:latin typeface="Raleway" pitchFamily="2" charset="77"/>
            </a:rPr>
            <a:t>Initial Entry:</a:t>
          </a:r>
          <a:endParaRPr lang="en-US" dirty="0"/>
        </a:p>
      </dgm:t>
    </dgm:pt>
    <dgm:pt modelId="{978CA843-ABC3-4C4B-A9A0-881C3E31264D}" type="parTrans" cxnId="{766EA0AA-3E22-9A4F-922A-43AD4485B527}">
      <dgm:prSet/>
      <dgm:spPr/>
      <dgm:t>
        <a:bodyPr/>
        <a:lstStyle/>
        <a:p>
          <a:endParaRPr lang="en-US"/>
        </a:p>
      </dgm:t>
    </dgm:pt>
    <dgm:pt modelId="{2845C913-D457-FE44-9972-6491183B241C}" type="sibTrans" cxnId="{766EA0AA-3E22-9A4F-922A-43AD4485B527}">
      <dgm:prSet/>
      <dgm:spPr>
        <a:solidFill>
          <a:srgbClr val="3A6B8B"/>
        </a:solidFill>
      </dgm:spPr>
      <dgm:t>
        <a:bodyPr/>
        <a:lstStyle/>
        <a:p>
          <a:endParaRPr lang="en-US"/>
        </a:p>
      </dgm:t>
    </dgm:pt>
    <dgm:pt modelId="{CD1BDC34-1592-E546-B7BB-266F3CAED8C2}">
      <dgm:prSet phldrT="[Text]"/>
      <dgm:spPr>
        <a:solidFill>
          <a:srgbClr val="233E4F"/>
        </a:solidFill>
        <a:ln>
          <a:noFill/>
        </a:ln>
      </dgm:spPr>
      <dgm:t>
        <a:bodyPr/>
        <a:lstStyle/>
        <a:p>
          <a:pPr>
            <a:buNone/>
          </a:pPr>
          <a:r>
            <a:rPr lang="en-US" b="1" dirty="0">
              <a:latin typeface="Raleway" pitchFamily="2" charset="77"/>
            </a:rPr>
            <a:t>Then:</a:t>
          </a:r>
          <a:endParaRPr lang="en-US" dirty="0"/>
        </a:p>
      </dgm:t>
    </dgm:pt>
    <dgm:pt modelId="{B2531469-5328-1D4D-A33B-6BBDBA10AE8E}" type="parTrans" cxnId="{8A422749-BDFC-6441-A617-8BA6E9910D2E}">
      <dgm:prSet/>
      <dgm:spPr/>
      <dgm:t>
        <a:bodyPr/>
        <a:lstStyle/>
        <a:p>
          <a:endParaRPr lang="en-US"/>
        </a:p>
      </dgm:t>
    </dgm:pt>
    <dgm:pt modelId="{68FEA2A4-2904-A748-A3E9-F4A04A10BC81}" type="sibTrans" cxnId="{8A422749-BDFC-6441-A617-8BA6E9910D2E}">
      <dgm:prSet/>
      <dgm:spPr/>
      <dgm:t>
        <a:bodyPr/>
        <a:lstStyle/>
        <a:p>
          <a:endParaRPr lang="en-US"/>
        </a:p>
      </dgm:t>
    </dgm:pt>
    <dgm:pt modelId="{BDAFCACB-E434-AC47-9A40-BD710D0F59D2}">
      <dgm:prSet/>
      <dgm:spPr>
        <a:solidFill>
          <a:srgbClr val="233E4F"/>
        </a:solidFill>
        <a:ln>
          <a:noFill/>
        </a:ln>
      </dgm:spPr>
      <dgm:t>
        <a:bodyPr/>
        <a:lstStyle/>
        <a:p>
          <a:r>
            <a:rPr lang="en-US" dirty="0">
              <a:latin typeface="Raleway" pitchFamily="2" charset="77"/>
            </a:rPr>
            <a:t>Immediate access </a:t>
          </a:r>
        </a:p>
      </dgm:t>
    </dgm:pt>
    <dgm:pt modelId="{599AF00F-B5F5-C546-83CA-8A52B0662DB8}" type="parTrans" cxnId="{380C70B0-FD71-AC40-919E-487536964C4D}">
      <dgm:prSet/>
      <dgm:spPr/>
      <dgm:t>
        <a:bodyPr/>
        <a:lstStyle/>
        <a:p>
          <a:endParaRPr lang="en-US"/>
        </a:p>
      </dgm:t>
    </dgm:pt>
    <dgm:pt modelId="{0E4E3E0F-9812-6E48-91D6-7044B76B0CEE}" type="sibTrans" cxnId="{380C70B0-FD71-AC40-919E-487536964C4D}">
      <dgm:prSet/>
      <dgm:spPr/>
      <dgm:t>
        <a:bodyPr/>
        <a:lstStyle/>
        <a:p>
          <a:endParaRPr lang="en-US"/>
        </a:p>
      </dgm:t>
    </dgm:pt>
    <dgm:pt modelId="{D483C35F-E776-B74C-8E30-1CD516293E4D}">
      <dgm:prSet/>
      <dgm:spPr>
        <a:solidFill>
          <a:srgbClr val="233E4F"/>
        </a:solidFill>
        <a:ln>
          <a:noFill/>
        </a:ln>
      </dgm:spPr>
      <dgm:t>
        <a:bodyPr/>
        <a:lstStyle/>
        <a:p>
          <a:r>
            <a:rPr lang="en-US" dirty="0">
              <a:latin typeface="Raleway" pitchFamily="2" charset="77"/>
            </a:rPr>
            <a:t>Minimal barriers </a:t>
          </a:r>
        </a:p>
      </dgm:t>
    </dgm:pt>
    <dgm:pt modelId="{81548E43-1B7E-8F46-B4C3-200B2B5C48C6}" type="parTrans" cxnId="{C4D6BC42-3E11-1546-AF69-035DABFE26DE}">
      <dgm:prSet/>
      <dgm:spPr/>
      <dgm:t>
        <a:bodyPr/>
        <a:lstStyle/>
        <a:p>
          <a:endParaRPr lang="en-US"/>
        </a:p>
      </dgm:t>
    </dgm:pt>
    <dgm:pt modelId="{FFBB3DC1-431F-A244-BD8E-95EA121B677E}" type="sibTrans" cxnId="{C4D6BC42-3E11-1546-AF69-035DABFE26DE}">
      <dgm:prSet/>
      <dgm:spPr/>
      <dgm:t>
        <a:bodyPr/>
        <a:lstStyle/>
        <a:p>
          <a:endParaRPr lang="en-US"/>
        </a:p>
      </dgm:t>
    </dgm:pt>
    <dgm:pt modelId="{F651AE4B-6A22-6D4D-AE07-48F5C92720C1}">
      <dgm:prSet/>
      <dgm:spPr>
        <a:solidFill>
          <a:srgbClr val="233E4F"/>
        </a:solidFill>
        <a:ln>
          <a:noFill/>
        </a:ln>
      </dgm:spPr>
      <dgm:t>
        <a:bodyPr/>
        <a:lstStyle/>
        <a:p>
          <a:r>
            <a:rPr lang="en-US" dirty="0">
              <a:latin typeface="Raleway" pitchFamily="2" charset="77"/>
            </a:rPr>
            <a:t>Telehealth intake </a:t>
          </a:r>
        </a:p>
      </dgm:t>
    </dgm:pt>
    <dgm:pt modelId="{CEB5F324-7BF8-1445-A0A0-43CC901870FC}" type="parTrans" cxnId="{EB2745B2-F806-3546-A6A8-85229857B54D}">
      <dgm:prSet/>
      <dgm:spPr/>
      <dgm:t>
        <a:bodyPr/>
        <a:lstStyle/>
        <a:p>
          <a:endParaRPr lang="en-US"/>
        </a:p>
      </dgm:t>
    </dgm:pt>
    <dgm:pt modelId="{ED3744E3-77CC-094D-A7A5-BC2082C88133}" type="sibTrans" cxnId="{EB2745B2-F806-3546-A6A8-85229857B54D}">
      <dgm:prSet/>
      <dgm:spPr/>
      <dgm:t>
        <a:bodyPr/>
        <a:lstStyle/>
        <a:p>
          <a:endParaRPr lang="en-US"/>
        </a:p>
      </dgm:t>
    </dgm:pt>
    <dgm:pt modelId="{CD8143F3-39A0-EB42-BA84-6AA83141E889}">
      <dgm:prSet/>
      <dgm:spPr>
        <a:solidFill>
          <a:srgbClr val="233E4F"/>
        </a:solidFill>
        <a:ln>
          <a:noFill/>
        </a:ln>
      </dgm:spPr>
      <dgm:t>
        <a:bodyPr/>
        <a:lstStyle/>
        <a:p>
          <a:r>
            <a:rPr lang="en-US" dirty="0">
              <a:latin typeface="Raleway" pitchFamily="2" charset="77"/>
            </a:rPr>
            <a:t>Rapid assessment </a:t>
          </a:r>
        </a:p>
      </dgm:t>
    </dgm:pt>
    <dgm:pt modelId="{D0A5C81F-DB77-174B-B1CB-F2968D3D1CEA}" type="parTrans" cxnId="{B98865CD-ECB4-8C45-8480-76CE7A37FAF3}">
      <dgm:prSet/>
      <dgm:spPr/>
      <dgm:t>
        <a:bodyPr/>
        <a:lstStyle/>
        <a:p>
          <a:endParaRPr lang="en-US"/>
        </a:p>
      </dgm:t>
    </dgm:pt>
    <dgm:pt modelId="{E7419F97-7B35-384A-957F-86F98AD1A027}" type="sibTrans" cxnId="{B98865CD-ECB4-8C45-8480-76CE7A37FAF3}">
      <dgm:prSet/>
      <dgm:spPr/>
      <dgm:t>
        <a:bodyPr/>
        <a:lstStyle/>
        <a:p>
          <a:endParaRPr lang="en-US"/>
        </a:p>
      </dgm:t>
    </dgm:pt>
    <dgm:pt modelId="{DC0BD61D-062F-F84C-B7DD-4F18EB6C92B5}">
      <dgm:prSet/>
      <dgm:spPr>
        <a:solidFill>
          <a:srgbClr val="233E4F"/>
        </a:solidFill>
        <a:ln>
          <a:noFill/>
        </a:ln>
      </dgm:spPr>
      <dgm:t>
        <a:bodyPr/>
        <a:lstStyle/>
        <a:p>
          <a:r>
            <a:rPr lang="en-US" dirty="0">
              <a:latin typeface="Raleway" pitchFamily="2" charset="77"/>
            </a:rPr>
            <a:t>Risk stratification </a:t>
          </a:r>
        </a:p>
      </dgm:t>
    </dgm:pt>
    <dgm:pt modelId="{BDF16D29-577C-694A-AC8A-484A5B527059}" type="parTrans" cxnId="{90829EFA-A598-BC48-959F-82DF01FF56E8}">
      <dgm:prSet/>
      <dgm:spPr/>
      <dgm:t>
        <a:bodyPr/>
        <a:lstStyle/>
        <a:p>
          <a:endParaRPr lang="en-US"/>
        </a:p>
      </dgm:t>
    </dgm:pt>
    <dgm:pt modelId="{3818F51E-BEC5-5D4B-9BEF-27515BDF5A59}" type="sibTrans" cxnId="{90829EFA-A598-BC48-959F-82DF01FF56E8}">
      <dgm:prSet/>
      <dgm:spPr/>
      <dgm:t>
        <a:bodyPr/>
        <a:lstStyle/>
        <a:p>
          <a:endParaRPr lang="en-US"/>
        </a:p>
      </dgm:t>
    </dgm:pt>
    <dgm:pt modelId="{017E6879-B3CC-4C4F-B9B2-B4631D05C111}">
      <dgm:prSet/>
      <dgm:spPr>
        <a:solidFill>
          <a:srgbClr val="233E4F"/>
        </a:solidFill>
        <a:ln>
          <a:noFill/>
        </a:ln>
      </dgm:spPr>
      <dgm:t>
        <a:bodyPr/>
        <a:lstStyle/>
        <a:p>
          <a:r>
            <a:rPr lang="en-US" dirty="0">
              <a:latin typeface="Raleway" pitchFamily="2" charset="77"/>
            </a:rPr>
            <a:t>Interdisciplinary review </a:t>
          </a:r>
        </a:p>
      </dgm:t>
    </dgm:pt>
    <dgm:pt modelId="{3554237F-3D87-9B49-9BAA-48484650D1A9}" type="parTrans" cxnId="{170D5A91-497E-C643-A140-4D3163DEE134}">
      <dgm:prSet/>
      <dgm:spPr/>
      <dgm:t>
        <a:bodyPr/>
        <a:lstStyle/>
        <a:p>
          <a:endParaRPr lang="en-US"/>
        </a:p>
      </dgm:t>
    </dgm:pt>
    <dgm:pt modelId="{787E0E09-9951-5846-BBFA-EED2B275EDD3}" type="sibTrans" cxnId="{170D5A91-497E-C643-A140-4D3163DEE134}">
      <dgm:prSet/>
      <dgm:spPr/>
      <dgm:t>
        <a:bodyPr/>
        <a:lstStyle/>
        <a:p>
          <a:endParaRPr lang="en-US"/>
        </a:p>
      </dgm:t>
    </dgm:pt>
    <dgm:pt modelId="{0B636905-7032-314E-BEE8-8923412F9612}">
      <dgm:prSet/>
      <dgm:spPr>
        <a:solidFill>
          <a:srgbClr val="233E4F"/>
        </a:solidFill>
        <a:ln>
          <a:noFill/>
        </a:ln>
      </dgm:spPr>
      <dgm:t>
        <a:bodyPr/>
        <a:lstStyle/>
        <a:p>
          <a:r>
            <a:rPr lang="en-US" dirty="0">
              <a:latin typeface="Raleway" pitchFamily="2" charset="77"/>
            </a:rPr>
            <a:t>High-priority identification </a:t>
          </a:r>
        </a:p>
      </dgm:t>
    </dgm:pt>
    <dgm:pt modelId="{0815D348-3C26-984F-9B3A-DAB774161CDD}" type="parTrans" cxnId="{7591826F-8CCA-7745-8136-E66867D7E59D}">
      <dgm:prSet/>
      <dgm:spPr/>
      <dgm:t>
        <a:bodyPr/>
        <a:lstStyle/>
        <a:p>
          <a:endParaRPr lang="en-US"/>
        </a:p>
      </dgm:t>
    </dgm:pt>
    <dgm:pt modelId="{33B3E76D-3CA8-EB42-BCA6-3B9639CF9D64}" type="sibTrans" cxnId="{7591826F-8CCA-7745-8136-E66867D7E59D}">
      <dgm:prSet/>
      <dgm:spPr/>
      <dgm:t>
        <a:bodyPr/>
        <a:lstStyle/>
        <a:p>
          <a:endParaRPr lang="en-US"/>
        </a:p>
      </dgm:t>
    </dgm:pt>
    <dgm:pt modelId="{7C2BED83-49B1-F442-90AE-C7265120FE60}">
      <dgm:prSet/>
      <dgm:spPr>
        <a:solidFill>
          <a:srgbClr val="233E4F"/>
        </a:solidFill>
        <a:ln>
          <a:noFill/>
        </a:ln>
      </dgm:spPr>
      <dgm:t>
        <a:bodyPr/>
        <a:lstStyle/>
        <a:p>
          <a:r>
            <a:rPr lang="en-US" dirty="0">
              <a:latin typeface="Raleway" pitchFamily="2" charset="77"/>
            </a:rPr>
            <a:t>Assigned lead care manager </a:t>
          </a:r>
        </a:p>
      </dgm:t>
    </dgm:pt>
    <dgm:pt modelId="{7E90F1EF-0C44-6447-A6A3-BBB4DFE63B51}" type="parTrans" cxnId="{4E5BBE00-863C-0B48-ADCF-C99A9A66D512}">
      <dgm:prSet/>
      <dgm:spPr/>
      <dgm:t>
        <a:bodyPr/>
        <a:lstStyle/>
        <a:p>
          <a:endParaRPr lang="en-US"/>
        </a:p>
      </dgm:t>
    </dgm:pt>
    <dgm:pt modelId="{4110B80C-267B-DA4A-9B9A-AC63DBDA89CB}" type="sibTrans" cxnId="{4E5BBE00-863C-0B48-ADCF-C99A9A66D512}">
      <dgm:prSet/>
      <dgm:spPr/>
      <dgm:t>
        <a:bodyPr/>
        <a:lstStyle/>
        <a:p>
          <a:endParaRPr lang="en-US"/>
        </a:p>
      </dgm:t>
    </dgm:pt>
    <dgm:pt modelId="{154F3A10-50BD-0C41-B2D8-16D45D236FBF}">
      <dgm:prSet/>
      <dgm:spPr>
        <a:solidFill>
          <a:srgbClr val="233E4F"/>
        </a:solidFill>
        <a:ln>
          <a:noFill/>
        </a:ln>
      </dgm:spPr>
      <dgm:t>
        <a:bodyPr/>
        <a:lstStyle/>
        <a:p>
          <a:r>
            <a:rPr lang="en-US" dirty="0">
              <a:latin typeface="Raleway" pitchFamily="2" charset="77"/>
            </a:rPr>
            <a:t>Escalated touchpoints </a:t>
          </a:r>
        </a:p>
      </dgm:t>
    </dgm:pt>
    <dgm:pt modelId="{45044DA0-ACB3-414D-87AE-9AEE315D594A}" type="parTrans" cxnId="{739D176B-C11C-3D40-8D6B-B23FFB2C3A92}">
      <dgm:prSet/>
      <dgm:spPr/>
      <dgm:t>
        <a:bodyPr/>
        <a:lstStyle/>
        <a:p>
          <a:endParaRPr lang="en-US"/>
        </a:p>
      </dgm:t>
    </dgm:pt>
    <dgm:pt modelId="{8747F8C2-3F1B-4942-A329-33FD0A29B5CE}" type="sibTrans" cxnId="{739D176B-C11C-3D40-8D6B-B23FFB2C3A92}">
      <dgm:prSet/>
      <dgm:spPr/>
      <dgm:t>
        <a:bodyPr/>
        <a:lstStyle/>
        <a:p>
          <a:endParaRPr lang="en-US"/>
        </a:p>
      </dgm:t>
    </dgm:pt>
    <dgm:pt modelId="{FC62A1C3-41B9-D140-931B-56C4C0FE940B}" type="pres">
      <dgm:prSet presAssocID="{697F354A-A6AC-A145-8946-CB3AE5FC2A49}" presName="Name0" presStyleCnt="0">
        <dgm:presLayoutVars>
          <dgm:dir/>
          <dgm:resizeHandles val="exact"/>
        </dgm:presLayoutVars>
      </dgm:prSet>
      <dgm:spPr/>
    </dgm:pt>
    <dgm:pt modelId="{DF7343D9-030F-274F-8BF7-E7E4812F7F27}" type="pres">
      <dgm:prSet presAssocID="{24BCAB63-5C1E-CC47-BBC3-94AA7BC83BD2}" presName="node" presStyleLbl="node1" presStyleIdx="0" presStyleCnt="2">
        <dgm:presLayoutVars>
          <dgm:bulletEnabled val="1"/>
        </dgm:presLayoutVars>
      </dgm:prSet>
      <dgm:spPr/>
    </dgm:pt>
    <dgm:pt modelId="{30982B2E-4A8E-2446-B583-B3F0572F11BD}" type="pres">
      <dgm:prSet presAssocID="{2845C913-D457-FE44-9972-6491183B241C}" presName="sibTrans" presStyleLbl="sibTrans2D1" presStyleIdx="0" presStyleCnt="1"/>
      <dgm:spPr/>
    </dgm:pt>
    <dgm:pt modelId="{ED01F909-42AF-B644-8037-EDCD85164AD4}" type="pres">
      <dgm:prSet presAssocID="{2845C913-D457-FE44-9972-6491183B241C}" presName="connectorText" presStyleLbl="sibTrans2D1" presStyleIdx="0" presStyleCnt="1"/>
      <dgm:spPr/>
    </dgm:pt>
    <dgm:pt modelId="{D02C2C59-8F6C-4444-AEF1-C0E54137C161}" type="pres">
      <dgm:prSet presAssocID="{CD1BDC34-1592-E546-B7BB-266F3CAED8C2}" presName="node" presStyleLbl="node1" presStyleIdx="1" presStyleCnt="2">
        <dgm:presLayoutVars>
          <dgm:bulletEnabled val="1"/>
        </dgm:presLayoutVars>
      </dgm:prSet>
      <dgm:spPr/>
    </dgm:pt>
  </dgm:ptLst>
  <dgm:cxnLst>
    <dgm:cxn modelId="{4E5BBE00-863C-0B48-ADCF-C99A9A66D512}" srcId="{CD1BDC34-1592-E546-B7BB-266F3CAED8C2}" destId="{7C2BED83-49B1-F442-90AE-C7265120FE60}" srcOrd="3" destOrd="0" parTransId="{7E90F1EF-0C44-6447-A6A3-BBB4DFE63B51}" sibTransId="{4110B80C-267B-DA4A-9B9A-AC63DBDA89CB}"/>
    <dgm:cxn modelId="{3BE14C09-0960-A542-BB4A-C51D57CCA9AE}" type="presOf" srcId="{2845C913-D457-FE44-9972-6491183B241C}" destId="{30982B2E-4A8E-2446-B583-B3F0572F11BD}" srcOrd="0" destOrd="0" presId="urn:microsoft.com/office/officeart/2005/8/layout/process1"/>
    <dgm:cxn modelId="{B3C23A19-107C-3B40-A458-AD03EDCC01CF}" type="presOf" srcId="{0B636905-7032-314E-BEE8-8923412F9612}" destId="{D02C2C59-8F6C-4444-AEF1-C0E54137C161}" srcOrd="0" destOrd="3" presId="urn:microsoft.com/office/officeart/2005/8/layout/process1"/>
    <dgm:cxn modelId="{73D0AA1D-AA07-C546-BCEA-FF5CB92489B2}" type="presOf" srcId="{017E6879-B3CC-4C4F-B9B2-B4631D05C111}" destId="{D02C2C59-8F6C-4444-AEF1-C0E54137C161}" srcOrd="0" destOrd="2" presId="urn:microsoft.com/office/officeart/2005/8/layout/process1"/>
    <dgm:cxn modelId="{30768F24-DA7E-9749-A79A-8097F67CF436}" type="presOf" srcId="{697F354A-A6AC-A145-8946-CB3AE5FC2A49}" destId="{FC62A1C3-41B9-D140-931B-56C4C0FE940B}" srcOrd="0" destOrd="0" presId="urn:microsoft.com/office/officeart/2005/8/layout/process1"/>
    <dgm:cxn modelId="{EF1B855B-2F61-344D-B4AE-7BF554FC3520}" type="presOf" srcId="{D483C35F-E776-B74C-8E30-1CD516293E4D}" destId="{DF7343D9-030F-274F-8BF7-E7E4812F7F27}" srcOrd="0" destOrd="2" presId="urn:microsoft.com/office/officeart/2005/8/layout/process1"/>
    <dgm:cxn modelId="{C4D6BC42-3E11-1546-AF69-035DABFE26DE}" srcId="{24BCAB63-5C1E-CC47-BBC3-94AA7BC83BD2}" destId="{D483C35F-E776-B74C-8E30-1CD516293E4D}" srcOrd="1" destOrd="0" parTransId="{81548E43-1B7E-8F46-B4C3-200B2B5C48C6}" sibTransId="{FFBB3DC1-431F-A244-BD8E-95EA121B677E}"/>
    <dgm:cxn modelId="{312CC462-CABB-C24B-ACC8-493D60B85789}" type="presOf" srcId="{CD1BDC34-1592-E546-B7BB-266F3CAED8C2}" destId="{D02C2C59-8F6C-4444-AEF1-C0E54137C161}" srcOrd="0" destOrd="0" presId="urn:microsoft.com/office/officeart/2005/8/layout/process1"/>
    <dgm:cxn modelId="{2E29DF62-31B2-F442-A9D9-3C2AE73EB6DB}" type="presOf" srcId="{BDAFCACB-E434-AC47-9A40-BD710D0F59D2}" destId="{DF7343D9-030F-274F-8BF7-E7E4812F7F27}" srcOrd="0" destOrd="1" presId="urn:microsoft.com/office/officeart/2005/8/layout/process1"/>
    <dgm:cxn modelId="{8A422749-BDFC-6441-A617-8BA6E9910D2E}" srcId="{697F354A-A6AC-A145-8946-CB3AE5FC2A49}" destId="{CD1BDC34-1592-E546-B7BB-266F3CAED8C2}" srcOrd="1" destOrd="0" parTransId="{B2531469-5328-1D4D-A33B-6BBDBA10AE8E}" sibTransId="{68FEA2A4-2904-A748-A3E9-F4A04A10BC81}"/>
    <dgm:cxn modelId="{739D176B-C11C-3D40-8D6B-B23FFB2C3A92}" srcId="{CD1BDC34-1592-E546-B7BB-266F3CAED8C2}" destId="{154F3A10-50BD-0C41-B2D8-16D45D236FBF}" srcOrd="4" destOrd="0" parTransId="{45044DA0-ACB3-414D-87AE-9AEE315D594A}" sibTransId="{8747F8C2-3F1B-4942-A329-33FD0A29B5CE}"/>
    <dgm:cxn modelId="{7591826F-8CCA-7745-8136-E66867D7E59D}" srcId="{CD1BDC34-1592-E546-B7BB-266F3CAED8C2}" destId="{0B636905-7032-314E-BEE8-8923412F9612}" srcOrd="2" destOrd="0" parTransId="{0815D348-3C26-984F-9B3A-DAB774161CDD}" sibTransId="{33B3E76D-3CA8-EB42-BCA6-3B9639CF9D64}"/>
    <dgm:cxn modelId="{E37BB17A-38DA-8A45-9A4C-3B3570F8756C}" type="presOf" srcId="{2845C913-D457-FE44-9972-6491183B241C}" destId="{ED01F909-42AF-B644-8037-EDCD85164AD4}" srcOrd="1" destOrd="0" presId="urn:microsoft.com/office/officeart/2005/8/layout/process1"/>
    <dgm:cxn modelId="{49AE2B82-5626-BA41-99DE-BED5F2DB5278}" type="presOf" srcId="{DC0BD61D-062F-F84C-B7DD-4F18EB6C92B5}" destId="{D02C2C59-8F6C-4444-AEF1-C0E54137C161}" srcOrd="0" destOrd="1" presId="urn:microsoft.com/office/officeart/2005/8/layout/process1"/>
    <dgm:cxn modelId="{B7CD8984-E820-C845-AFD2-8A213206488F}" type="presOf" srcId="{7C2BED83-49B1-F442-90AE-C7265120FE60}" destId="{D02C2C59-8F6C-4444-AEF1-C0E54137C161}" srcOrd="0" destOrd="4" presId="urn:microsoft.com/office/officeart/2005/8/layout/process1"/>
    <dgm:cxn modelId="{654DC68E-AC4F-594C-AB70-EFB24E9AFA76}" type="presOf" srcId="{24BCAB63-5C1E-CC47-BBC3-94AA7BC83BD2}" destId="{DF7343D9-030F-274F-8BF7-E7E4812F7F27}" srcOrd="0" destOrd="0" presId="urn:microsoft.com/office/officeart/2005/8/layout/process1"/>
    <dgm:cxn modelId="{170D5A91-497E-C643-A140-4D3163DEE134}" srcId="{CD1BDC34-1592-E546-B7BB-266F3CAED8C2}" destId="{017E6879-B3CC-4C4F-B9B2-B4631D05C111}" srcOrd="1" destOrd="0" parTransId="{3554237F-3D87-9B49-9BAA-48484650D1A9}" sibTransId="{787E0E09-9951-5846-BBFA-EED2B275EDD3}"/>
    <dgm:cxn modelId="{277E9D9A-25EF-5F42-A86C-2D4CB1F0A90F}" type="presOf" srcId="{F651AE4B-6A22-6D4D-AE07-48F5C92720C1}" destId="{DF7343D9-030F-274F-8BF7-E7E4812F7F27}" srcOrd="0" destOrd="3" presId="urn:microsoft.com/office/officeart/2005/8/layout/process1"/>
    <dgm:cxn modelId="{FFAB3DA1-5F9E-6B42-8B54-E7000AA5E05F}" type="presOf" srcId="{154F3A10-50BD-0C41-B2D8-16D45D236FBF}" destId="{D02C2C59-8F6C-4444-AEF1-C0E54137C161}" srcOrd="0" destOrd="5" presId="urn:microsoft.com/office/officeart/2005/8/layout/process1"/>
    <dgm:cxn modelId="{766EA0AA-3E22-9A4F-922A-43AD4485B527}" srcId="{697F354A-A6AC-A145-8946-CB3AE5FC2A49}" destId="{24BCAB63-5C1E-CC47-BBC3-94AA7BC83BD2}" srcOrd="0" destOrd="0" parTransId="{978CA843-ABC3-4C4B-A9A0-881C3E31264D}" sibTransId="{2845C913-D457-FE44-9972-6491183B241C}"/>
    <dgm:cxn modelId="{380C70B0-FD71-AC40-919E-487536964C4D}" srcId="{24BCAB63-5C1E-CC47-BBC3-94AA7BC83BD2}" destId="{BDAFCACB-E434-AC47-9A40-BD710D0F59D2}" srcOrd="0" destOrd="0" parTransId="{599AF00F-B5F5-C546-83CA-8A52B0662DB8}" sibTransId="{0E4E3E0F-9812-6E48-91D6-7044B76B0CEE}"/>
    <dgm:cxn modelId="{EB2745B2-F806-3546-A6A8-85229857B54D}" srcId="{24BCAB63-5C1E-CC47-BBC3-94AA7BC83BD2}" destId="{F651AE4B-6A22-6D4D-AE07-48F5C92720C1}" srcOrd="2" destOrd="0" parTransId="{CEB5F324-7BF8-1445-A0A0-43CC901870FC}" sibTransId="{ED3744E3-77CC-094D-A7A5-BC2082C88133}"/>
    <dgm:cxn modelId="{A36BD7C0-6091-7648-9E81-A33476378298}" type="presOf" srcId="{CD8143F3-39A0-EB42-BA84-6AA83141E889}" destId="{DF7343D9-030F-274F-8BF7-E7E4812F7F27}" srcOrd="0" destOrd="4" presId="urn:microsoft.com/office/officeart/2005/8/layout/process1"/>
    <dgm:cxn modelId="{B98865CD-ECB4-8C45-8480-76CE7A37FAF3}" srcId="{24BCAB63-5C1E-CC47-BBC3-94AA7BC83BD2}" destId="{CD8143F3-39A0-EB42-BA84-6AA83141E889}" srcOrd="3" destOrd="0" parTransId="{D0A5C81F-DB77-174B-B1CB-F2968D3D1CEA}" sibTransId="{E7419F97-7B35-384A-957F-86F98AD1A027}"/>
    <dgm:cxn modelId="{90829EFA-A598-BC48-959F-82DF01FF56E8}" srcId="{CD1BDC34-1592-E546-B7BB-266F3CAED8C2}" destId="{DC0BD61D-062F-F84C-B7DD-4F18EB6C92B5}" srcOrd="0" destOrd="0" parTransId="{BDF16D29-577C-694A-AC8A-484A5B527059}" sibTransId="{3818F51E-BEC5-5D4B-9BEF-27515BDF5A59}"/>
    <dgm:cxn modelId="{14451A67-4905-4C45-A454-6A7B87EA94B0}" type="presParOf" srcId="{FC62A1C3-41B9-D140-931B-56C4C0FE940B}" destId="{DF7343D9-030F-274F-8BF7-E7E4812F7F27}" srcOrd="0" destOrd="0" presId="urn:microsoft.com/office/officeart/2005/8/layout/process1"/>
    <dgm:cxn modelId="{7D293FB9-0381-9D4B-AACC-DF92E4787600}" type="presParOf" srcId="{FC62A1C3-41B9-D140-931B-56C4C0FE940B}" destId="{30982B2E-4A8E-2446-B583-B3F0572F11BD}" srcOrd="1" destOrd="0" presId="urn:microsoft.com/office/officeart/2005/8/layout/process1"/>
    <dgm:cxn modelId="{62236889-68C6-EB4C-BB7C-FC7A9A37064B}" type="presParOf" srcId="{30982B2E-4A8E-2446-B583-B3F0572F11BD}" destId="{ED01F909-42AF-B644-8037-EDCD85164AD4}" srcOrd="0" destOrd="0" presId="urn:microsoft.com/office/officeart/2005/8/layout/process1"/>
    <dgm:cxn modelId="{F7FA900A-3B33-BD42-BFC3-EF54D6B4FBA8}" type="presParOf" srcId="{FC62A1C3-41B9-D140-931B-56C4C0FE940B}" destId="{D02C2C59-8F6C-4444-AEF1-C0E54137C16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0090B1-0F33-104A-8BD1-B7CF7BC27FB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A61844-F650-3E46-A68A-CD38E155433E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r>
            <a:rPr lang="en-US" sz="1600">
              <a:solidFill>
                <a:schemeClr val="bg1"/>
              </a:solidFill>
              <a:latin typeface="Raleway" pitchFamily="2" charset="77"/>
            </a:rPr>
            <a:t>Leadership Strategies</a:t>
          </a:r>
          <a:endParaRPr lang="en-US" sz="1600" dirty="0">
            <a:solidFill>
              <a:schemeClr val="bg1"/>
            </a:solidFill>
            <a:latin typeface="Raleway" pitchFamily="2" charset="77"/>
          </a:endParaRPr>
        </a:p>
      </dgm:t>
    </dgm:pt>
    <dgm:pt modelId="{87721356-D7DC-E249-A964-25E71026B1F0}" type="parTrans" cxnId="{D4FFAD02-5596-A244-889E-75527AB8D7EC}">
      <dgm:prSet/>
      <dgm:spPr/>
      <dgm:t>
        <a:bodyPr/>
        <a:lstStyle/>
        <a:p>
          <a:endParaRPr lang="en-US"/>
        </a:p>
      </dgm:t>
    </dgm:pt>
    <dgm:pt modelId="{4E1BE78B-B499-C443-BF93-CB0A0EA70828}" type="sibTrans" cxnId="{D4FFAD02-5596-A244-889E-75527AB8D7EC}">
      <dgm:prSet/>
      <dgm:spPr/>
      <dgm:t>
        <a:bodyPr/>
        <a:lstStyle/>
        <a:p>
          <a:endParaRPr lang="en-US"/>
        </a:p>
      </dgm:t>
    </dgm:pt>
    <dgm:pt modelId="{7FD02A03-91D7-1A40-A4E4-68FB4655197C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endParaRPr lang="en-US" sz="1600" dirty="0">
            <a:solidFill>
              <a:schemeClr val="bg1"/>
            </a:solidFill>
            <a:latin typeface="Raleway" pitchFamily="2" charset="77"/>
          </a:endParaRPr>
        </a:p>
      </dgm:t>
    </dgm:pt>
    <dgm:pt modelId="{6885B98E-CF69-8248-A692-86864527873E}" type="parTrans" cxnId="{EE756C49-E79C-914F-AA99-4C886B1F7F27}">
      <dgm:prSet/>
      <dgm:spPr/>
      <dgm:t>
        <a:bodyPr/>
        <a:lstStyle/>
        <a:p>
          <a:endParaRPr lang="en-US"/>
        </a:p>
      </dgm:t>
    </dgm:pt>
    <dgm:pt modelId="{F8F8B8A8-EF02-8948-B153-8102252C0E10}" type="sibTrans" cxnId="{EE756C49-E79C-914F-AA99-4C886B1F7F27}">
      <dgm:prSet/>
      <dgm:spPr/>
      <dgm:t>
        <a:bodyPr/>
        <a:lstStyle/>
        <a:p>
          <a:endParaRPr lang="en-US"/>
        </a:p>
      </dgm:t>
    </dgm:pt>
    <dgm:pt modelId="{E737CEA6-9EA7-7B41-A75C-C7780A6B701F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r>
            <a:rPr lang="en-US" sz="1600">
              <a:solidFill>
                <a:schemeClr val="bg1"/>
              </a:solidFill>
              <a:latin typeface="Raleway" pitchFamily="2" charset="77"/>
            </a:rPr>
            <a:t>Mission</a:t>
          </a:r>
          <a:endParaRPr lang="en-US" sz="1600" dirty="0">
            <a:solidFill>
              <a:schemeClr val="bg1"/>
            </a:solidFill>
            <a:latin typeface="Raleway" pitchFamily="2" charset="77"/>
          </a:endParaRPr>
        </a:p>
      </dgm:t>
    </dgm:pt>
    <dgm:pt modelId="{FF7864AE-B4DC-DE4D-9E25-4C2E1B5010B7}" type="sibTrans" cxnId="{2EA9A2F1-6547-5245-B142-E17E2E2DA980}">
      <dgm:prSet/>
      <dgm:spPr/>
      <dgm:t>
        <a:bodyPr/>
        <a:lstStyle/>
        <a:p>
          <a:endParaRPr lang="en-US"/>
        </a:p>
      </dgm:t>
    </dgm:pt>
    <dgm:pt modelId="{255FD163-E2F9-E240-A750-09562C002C25}" type="parTrans" cxnId="{2EA9A2F1-6547-5245-B142-E17E2E2DA980}">
      <dgm:prSet/>
      <dgm:spPr/>
      <dgm:t>
        <a:bodyPr/>
        <a:lstStyle/>
        <a:p>
          <a:endParaRPr lang="en-US"/>
        </a:p>
      </dgm:t>
    </dgm:pt>
    <dgm:pt modelId="{9A17F629-BDC7-7E46-9B6A-3204EBC6120A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Staff discomfort with treating SUD populations</a:t>
          </a:r>
        </a:p>
      </dgm:t>
    </dgm:pt>
    <dgm:pt modelId="{4EFDA629-6735-504F-8F79-29E0BB1C9411}" type="parTrans" cxnId="{EE755DD4-CFCF-B343-AD3C-0AA54A1E1272}">
      <dgm:prSet/>
      <dgm:spPr/>
      <dgm:t>
        <a:bodyPr/>
        <a:lstStyle/>
        <a:p>
          <a:endParaRPr lang="en-US"/>
        </a:p>
      </dgm:t>
    </dgm:pt>
    <dgm:pt modelId="{C8FA26EE-FC5B-DE4F-8BFB-9B50BDFBD826}" type="sibTrans" cxnId="{EE755DD4-CFCF-B343-AD3C-0AA54A1E1272}">
      <dgm:prSet/>
      <dgm:spPr/>
      <dgm:t>
        <a:bodyPr/>
        <a:lstStyle/>
        <a:p>
          <a:endParaRPr lang="en-US"/>
        </a:p>
      </dgm:t>
    </dgm:pt>
    <dgm:pt modelId="{AF3EA736-4A47-0E42-B371-8970DA8373EA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Competence</a:t>
          </a:r>
        </a:p>
      </dgm:t>
    </dgm:pt>
    <dgm:pt modelId="{A7795AB6-0F76-D74D-8A58-6AA9B3223166}" type="parTrans" cxnId="{29AC9B0A-F690-E645-B4A1-70690EC184D0}">
      <dgm:prSet/>
      <dgm:spPr/>
      <dgm:t>
        <a:bodyPr/>
        <a:lstStyle/>
        <a:p>
          <a:endParaRPr lang="en-US"/>
        </a:p>
      </dgm:t>
    </dgm:pt>
    <dgm:pt modelId="{3BF8A8C4-5221-A14C-9E5D-B6A07B972C20}" type="sibTrans" cxnId="{29AC9B0A-F690-E645-B4A1-70690EC184D0}">
      <dgm:prSet/>
      <dgm:spPr/>
      <dgm:t>
        <a:bodyPr/>
        <a:lstStyle/>
        <a:p>
          <a:endParaRPr lang="en-US"/>
        </a:p>
      </dgm:t>
    </dgm:pt>
    <dgm:pt modelId="{E287B4CA-FFE2-8644-AEB5-268A633B90C5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Lack of confidence/training</a:t>
          </a:r>
        </a:p>
      </dgm:t>
    </dgm:pt>
    <dgm:pt modelId="{1B160665-47D7-9143-ACB8-FA1D461FA6A1}" type="parTrans" cxnId="{073E17ED-9B7A-B642-9815-27E8512769D0}">
      <dgm:prSet/>
      <dgm:spPr/>
      <dgm:t>
        <a:bodyPr/>
        <a:lstStyle/>
        <a:p>
          <a:endParaRPr lang="en-US"/>
        </a:p>
      </dgm:t>
    </dgm:pt>
    <dgm:pt modelId="{95E71053-0D5F-E64C-802F-B4E825EBE806}" type="sibTrans" cxnId="{073E17ED-9B7A-B642-9815-27E8512769D0}">
      <dgm:prSet/>
      <dgm:spPr/>
      <dgm:t>
        <a:bodyPr/>
        <a:lstStyle/>
        <a:p>
          <a:endParaRPr lang="en-US"/>
        </a:p>
      </dgm:t>
    </dgm:pt>
    <dgm:pt modelId="{2435DED6-1A11-9948-98CC-23B1D0F80372}">
      <dgm:prSet custT="1"/>
      <dgm:spPr/>
      <dgm:t>
        <a:bodyPr/>
        <a:lstStyle/>
        <a:p>
          <a:r>
            <a:rPr lang="en-US" sz="1600">
              <a:solidFill>
                <a:schemeClr val="bg1"/>
              </a:solidFill>
              <a:latin typeface="Raleway" pitchFamily="2" charset="77"/>
            </a:rPr>
            <a:t>Risk</a:t>
          </a:r>
        </a:p>
      </dgm:t>
    </dgm:pt>
    <dgm:pt modelId="{4DA93A8A-6F17-E345-B461-A89B2D8A9FAF}" type="parTrans" cxnId="{FD3D2F23-8B8D-8445-B4F3-8979041FED43}">
      <dgm:prSet/>
      <dgm:spPr/>
      <dgm:t>
        <a:bodyPr/>
        <a:lstStyle/>
        <a:p>
          <a:endParaRPr lang="en-US"/>
        </a:p>
      </dgm:t>
    </dgm:pt>
    <dgm:pt modelId="{BC788E19-62A3-9C47-8CA5-C7B204241960}" type="sibTrans" cxnId="{FD3D2F23-8B8D-8445-B4F3-8979041FED43}">
      <dgm:prSet/>
      <dgm:spPr/>
      <dgm:t>
        <a:bodyPr/>
        <a:lstStyle/>
        <a:p>
          <a:endParaRPr lang="en-US"/>
        </a:p>
      </dgm:t>
    </dgm:pt>
    <dgm:pt modelId="{5B1AA1F5-98D4-7547-A0CA-F5FC7C55E287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Fear of:</a:t>
          </a:r>
        </a:p>
      </dgm:t>
    </dgm:pt>
    <dgm:pt modelId="{03A1697A-EC45-6E44-8723-CCFB9B6237B8}" type="parTrans" cxnId="{24275A3B-1B9E-9D48-A460-BF5745B6A1DB}">
      <dgm:prSet/>
      <dgm:spPr/>
      <dgm:t>
        <a:bodyPr/>
        <a:lstStyle/>
        <a:p>
          <a:endParaRPr lang="en-US"/>
        </a:p>
      </dgm:t>
    </dgm:pt>
    <dgm:pt modelId="{BAB69B32-BAAC-6A4C-A968-5D2D34E1BC28}" type="sibTrans" cxnId="{24275A3B-1B9E-9D48-A460-BF5745B6A1DB}">
      <dgm:prSet/>
      <dgm:spPr/>
      <dgm:t>
        <a:bodyPr/>
        <a:lstStyle/>
        <a:p>
          <a:endParaRPr lang="en-US"/>
        </a:p>
      </dgm:t>
    </dgm:pt>
    <dgm:pt modelId="{4A0474D3-F2E7-D041-A514-EC651D2EB97E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liability </a:t>
          </a:r>
        </a:p>
      </dgm:t>
    </dgm:pt>
    <dgm:pt modelId="{A7053308-CD65-CE4B-AD3A-5BF3FD74100D}" type="parTrans" cxnId="{7296C334-DE06-6D42-9415-E260EFB068EB}">
      <dgm:prSet/>
      <dgm:spPr/>
      <dgm:t>
        <a:bodyPr/>
        <a:lstStyle/>
        <a:p>
          <a:endParaRPr lang="en-US"/>
        </a:p>
      </dgm:t>
    </dgm:pt>
    <dgm:pt modelId="{1E1D332C-4CD3-6643-B19F-EAB3E1B3004B}" type="sibTrans" cxnId="{7296C334-DE06-6D42-9415-E260EFB068EB}">
      <dgm:prSet/>
      <dgm:spPr/>
      <dgm:t>
        <a:bodyPr/>
        <a:lstStyle/>
        <a:p>
          <a:endParaRPr lang="en-US"/>
        </a:p>
      </dgm:t>
    </dgm:pt>
    <dgm:pt modelId="{6A1A7C93-0FE8-7A43-9D6F-AEE543B92717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noncompliance </a:t>
          </a:r>
        </a:p>
      </dgm:t>
    </dgm:pt>
    <dgm:pt modelId="{8CB170F8-B5C4-AA4D-86DB-70D7B9D2C02B}" type="parTrans" cxnId="{F3E0E91C-B4A2-A840-91CD-7D3A99ED3178}">
      <dgm:prSet/>
      <dgm:spPr/>
      <dgm:t>
        <a:bodyPr/>
        <a:lstStyle/>
        <a:p>
          <a:endParaRPr lang="en-US"/>
        </a:p>
      </dgm:t>
    </dgm:pt>
    <dgm:pt modelId="{C5967CC2-607B-D94F-8ECC-059DB7ACF8C7}" type="sibTrans" cxnId="{F3E0E91C-B4A2-A840-91CD-7D3A99ED3178}">
      <dgm:prSet/>
      <dgm:spPr/>
      <dgm:t>
        <a:bodyPr/>
        <a:lstStyle/>
        <a:p>
          <a:endParaRPr lang="en-US"/>
        </a:p>
      </dgm:t>
    </dgm:pt>
    <dgm:pt modelId="{57E9A6F4-63AC-C548-B4CC-CA5974EA2C06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diversion </a:t>
          </a:r>
        </a:p>
      </dgm:t>
    </dgm:pt>
    <dgm:pt modelId="{F8F2569B-749D-4349-B47C-E3FA36283A55}" type="parTrans" cxnId="{78C04BB7-CABA-5E4F-B479-5B04DC8C105E}">
      <dgm:prSet/>
      <dgm:spPr/>
      <dgm:t>
        <a:bodyPr/>
        <a:lstStyle/>
        <a:p>
          <a:endParaRPr lang="en-US"/>
        </a:p>
      </dgm:t>
    </dgm:pt>
    <dgm:pt modelId="{DA9175D5-8E39-244B-A26A-5431E75EBDA8}" type="sibTrans" cxnId="{78C04BB7-CABA-5E4F-B479-5B04DC8C105E}">
      <dgm:prSet/>
      <dgm:spPr/>
      <dgm:t>
        <a:bodyPr/>
        <a:lstStyle/>
        <a:p>
          <a:endParaRPr lang="en-US"/>
        </a:p>
      </dgm:t>
    </dgm:pt>
    <dgm:pt modelId="{3816E9EE-C80E-1644-AFA6-C11C48CB7E80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burnout </a:t>
          </a:r>
        </a:p>
      </dgm:t>
    </dgm:pt>
    <dgm:pt modelId="{BBB814DD-B54F-4342-85CA-56D011EF17CC}" type="parTrans" cxnId="{BCD672E4-FFFA-9041-BFF1-E053D067890E}">
      <dgm:prSet/>
      <dgm:spPr/>
      <dgm:t>
        <a:bodyPr/>
        <a:lstStyle/>
        <a:p>
          <a:endParaRPr lang="en-US"/>
        </a:p>
      </dgm:t>
    </dgm:pt>
    <dgm:pt modelId="{AE9103FA-F028-AA4F-9EC5-4C4856123688}" type="sibTrans" cxnId="{BCD672E4-FFFA-9041-BFF1-E053D067890E}">
      <dgm:prSet/>
      <dgm:spPr/>
      <dgm:t>
        <a:bodyPr/>
        <a:lstStyle/>
        <a:p>
          <a:endParaRPr lang="en-US"/>
        </a:p>
      </dgm:t>
    </dgm:pt>
    <dgm:pt modelId="{F9B1FE2D-802C-254A-9171-FCBC0E9205BA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legal exposure </a:t>
          </a:r>
        </a:p>
      </dgm:t>
    </dgm:pt>
    <dgm:pt modelId="{4B4F7773-C9F9-AE44-9EA2-2D11127AC1CA}" type="parTrans" cxnId="{59719F53-CE93-F54B-888D-FB2EC3AA9D0E}">
      <dgm:prSet/>
      <dgm:spPr/>
      <dgm:t>
        <a:bodyPr/>
        <a:lstStyle/>
        <a:p>
          <a:endParaRPr lang="en-US"/>
        </a:p>
      </dgm:t>
    </dgm:pt>
    <dgm:pt modelId="{1E4BBDAD-D6DF-2347-AB3A-63C7748A76DB}" type="sibTrans" cxnId="{59719F53-CE93-F54B-888D-FB2EC3AA9D0E}">
      <dgm:prSet/>
      <dgm:spPr/>
      <dgm:t>
        <a:bodyPr/>
        <a:lstStyle/>
        <a:p>
          <a:endParaRPr lang="en-US"/>
        </a:p>
      </dgm:t>
    </dgm:pt>
    <dgm:pt modelId="{75FD7972-3566-804F-8287-A31DA0FDB68B}">
      <dgm:prSet custT="1"/>
      <dgm:spPr>
        <a:solidFill>
          <a:srgbClr val="233E4F">
            <a:alpha val="90000"/>
          </a:srgbClr>
        </a:solidFill>
        <a:ln>
          <a:noFill/>
        </a:ln>
      </dgm:spPr>
      <dgm:t>
        <a:bodyPr lIns="274320"/>
        <a:lstStyle/>
        <a:p>
          <a:endParaRPr lang="en-US" sz="1600" dirty="0">
            <a:solidFill>
              <a:schemeClr val="bg1"/>
            </a:solidFill>
            <a:latin typeface="Raleway" pitchFamily="2" charset="77"/>
          </a:endParaRPr>
        </a:p>
      </dgm:t>
    </dgm:pt>
    <dgm:pt modelId="{7BDC04C5-AD4D-804F-BAB8-4C3C52ADCBA7}" type="sibTrans" cxnId="{18D75ACE-B924-C948-90E1-81B0B36D980B}">
      <dgm:prSet/>
      <dgm:spPr/>
      <dgm:t>
        <a:bodyPr/>
        <a:lstStyle/>
        <a:p>
          <a:endParaRPr lang="en-US"/>
        </a:p>
      </dgm:t>
    </dgm:pt>
    <dgm:pt modelId="{14F97C84-0ECB-0349-8B18-80434BBA1498}" type="parTrans" cxnId="{18D75ACE-B924-C948-90E1-81B0B36D980B}">
      <dgm:prSet/>
      <dgm:spPr/>
      <dgm:t>
        <a:bodyPr/>
        <a:lstStyle/>
        <a:p>
          <a:endParaRPr lang="en-US"/>
        </a:p>
      </dgm:t>
    </dgm:pt>
    <dgm:pt modelId="{1AB55CE1-91B9-3848-9408-2ADEA17C1E30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Strong clinical champion </a:t>
          </a:r>
        </a:p>
      </dgm:t>
    </dgm:pt>
    <dgm:pt modelId="{AADED4EE-E7CC-2C4D-8F5F-4800C0EB5D7C}" type="parTrans" cxnId="{6A99C301-17BA-7B42-A5E5-497A6B6D688E}">
      <dgm:prSet/>
      <dgm:spPr/>
      <dgm:t>
        <a:bodyPr/>
        <a:lstStyle/>
        <a:p>
          <a:endParaRPr lang="en-US"/>
        </a:p>
      </dgm:t>
    </dgm:pt>
    <dgm:pt modelId="{A467CCF5-737D-7B4E-8983-C092705B131C}" type="sibTrans" cxnId="{6A99C301-17BA-7B42-A5E5-497A6B6D688E}">
      <dgm:prSet/>
      <dgm:spPr/>
      <dgm:t>
        <a:bodyPr/>
        <a:lstStyle/>
        <a:p>
          <a:endParaRPr lang="en-US"/>
        </a:p>
      </dgm:t>
    </dgm:pt>
    <dgm:pt modelId="{4CCFD300-DEDA-2C48-BB79-94BB6E2A30A4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Mid-level peer champion </a:t>
          </a:r>
        </a:p>
      </dgm:t>
    </dgm:pt>
    <dgm:pt modelId="{CA0C0A56-AC22-1F45-AE0B-A6F365E3BBB5}" type="parTrans" cxnId="{811EFB4A-5E6C-6442-B3A4-B88E23B7AE0F}">
      <dgm:prSet/>
      <dgm:spPr/>
      <dgm:t>
        <a:bodyPr/>
        <a:lstStyle/>
        <a:p>
          <a:endParaRPr lang="en-US"/>
        </a:p>
      </dgm:t>
    </dgm:pt>
    <dgm:pt modelId="{0321008D-2B1A-3D41-BA5E-65E8C165DA21}" type="sibTrans" cxnId="{811EFB4A-5E6C-6442-B3A4-B88E23B7AE0F}">
      <dgm:prSet/>
      <dgm:spPr/>
      <dgm:t>
        <a:bodyPr/>
        <a:lstStyle/>
        <a:p>
          <a:endParaRPr lang="en-US"/>
        </a:p>
      </dgm:t>
    </dgm:pt>
    <dgm:pt modelId="{9E6E8611-BF37-3F44-ACAD-A4C5493737CC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Ongoing reinforcement </a:t>
          </a:r>
        </a:p>
      </dgm:t>
    </dgm:pt>
    <dgm:pt modelId="{46FBF25F-87DB-ED45-AC4C-7A8A6F2619FD}" type="parTrans" cxnId="{C18DD179-5BEE-C948-BD2D-4CE5FA9095F0}">
      <dgm:prSet/>
      <dgm:spPr/>
      <dgm:t>
        <a:bodyPr/>
        <a:lstStyle/>
        <a:p>
          <a:endParaRPr lang="en-US"/>
        </a:p>
      </dgm:t>
    </dgm:pt>
    <dgm:pt modelId="{CC2F89B3-659C-4745-ADDF-B27C011C140C}" type="sibTrans" cxnId="{C18DD179-5BEE-C948-BD2D-4CE5FA9095F0}">
      <dgm:prSet/>
      <dgm:spPr/>
      <dgm:t>
        <a:bodyPr/>
        <a:lstStyle/>
        <a:p>
          <a:endParaRPr lang="en-US"/>
        </a:p>
      </dgm:t>
    </dgm:pt>
    <dgm:pt modelId="{6A553D54-27B1-1C4C-BFEA-62F880063554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Workforce protection </a:t>
          </a:r>
        </a:p>
      </dgm:t>
    </dgm:pt>
    <dgm:pt modelId="{E540AF2F-22EB-4047-82B0-9CC6CDB07A37}" type="parTrans" cxnId="{764079F1-6738-5F49-AD7C-5A32025FDB30}">
      <dgm:prSet/>
      <dgm:spPr/>
      <dgm:t>
        <a:bodyPr/>
        <a:lstStyle/>
        <a:p>
          <a:endParaRPr lang="en-US"/>
        </a:p>
      </dgm:t>
    </dgm:pt>
    <dgm:pt modelId="{A177DA0E-05E2-7748-9362-3760BBB62170}" type="sibTrans" cxnId="{764079F1-6738-5F49-AD7C-5A32025FDB30}">
      <dgm:prSet/>
      <dgm:spPr/>
      <dgm:t>
        <a:bodyPr/>
        <a:lstStyle/>
        <a:p>
          <a:endParaRPr lang="en-US"/>
        </a:p>
      </dgm:t>
    </dgm:pt>
    <dgm:pt modelId="{B7314101-B46F-1C49-87E8-DA09F8624F3A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Psychological safety </a:t>
          </a:r>
        </a:p>
      </dgm:t>
    </dgm:pt>
    <dgm:pt modelId="{D83AB745-AE32-3448-95FC-EEB17B8FA799}" type="parTrans" cxnId="{5459C88D-CD51-EA45-B390-5B90FFFA82F3}">
      <dgm:prSet/>
      <dgm:spPr/>
      <dgm:t>
        <a:bodyPr/>
        <a:lstStyle/>
        <a:p>
          <a:endParaRPr lang="en-US"/>
        </a:p>
      </dgm:t>
    </dgm:pt>
    <dgm:pt modelId="{11E8308B-70AD-D547-982B-E4D0A8851C23}" type="sibTrans" cxnId="{5459C88D-CD51-EA45-B390-5B90FFFA82F3}">
      <dgm:prSet/>
      <dgm:spPr/>
      <dgm:t>
        <a:bodyPr/>
        <a:lstStyle/>
        <a:p>
          <a:endParaRPr lang="en-US"/>
        </a:p>
      </dgm:t>
    </dgm:pt>
    <dgm:pt modelId="{F1C3E7EB-9CB1-E64A-8E98-08271E409F91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Modeling behavior </a:t>
          </a:r>
        </a:p>
      </dgm:t>
    </dgm:pt>
    <dgm:pt modelId="{3592F554-771E-954F-BFF0-82294786E210}" type="parTrans" cxnId="{1580965C-7727-6746-BE37-50782C186974}">
      <dgm:prSet/>
      <dgm:spPr/>
      <dgm:t>
        <a:bodyPr/>
        <a:lstStyle/>
        <a:p>
          <a:endParaRPr lang="en-US"/>
        </a:p>
      </dgm:t>
    </dgm:pt>
    <dgm:pt modelId="{342BE7F2-0DCC-3847-8E40-4142BADC681E}" type="sibTrans" cxnId="{1580965C-7727-6746-BE37-50782C186974}">
      <dgm:prSet/>
      <dgm:spPr/>
      <dgm:t>
        <a:bodyPr/>
        <a:lstStyle/>
        <a:p>
          <a:endParaRPr lang="en-US"/>
        </a:p>
      </dgm:t>
    </dgm:pt>
    <dgm:pt modelId="{DB4A3679-ACA5-0846-82E7-7F341DAC1E6C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Repetition </a:t>
          </a:r>
        </a:p>
      </dgm:t>
    </dgm:pt>
    <dgm:pt modelId="{89C4A1E8-3FAC-C344-A1D1-C8998C26B6CC}" type="parTrans" cxnId="{6DBDCA30-7BFD-A442-B46E-C0D73998AE03}">
      <dgm:prSet/>
      <dgm:spPr/>
      <dgm:t>
        <a:bodyPr/>
        <a:lstStyle/>
        <a:p>
          <a:endParaRPr lang="en-US"/>
        </a:p>
      </dgm:t>
    </dgm:pt>
    <dgm:pt modelId="{E114D3E0-1C7C-4F46-8C99-4ECC11C2D8A2}" type="sibTrans" cxnId="{6DBDCA30-7BFD-A442-B46E-C0D73998AE03}">
      <dgm:prSet/>
      <dgm:spPr/>
      <dgm:t>
        <a:bodyPr/>
        <a:lstStyle/>
        <a:p>
          <a:endParaRPr lang="en-US"/>
        </a:p>
      </dgm:t>
    </dgm:pt>
    <dgm:pt modelId="{064F2967-3F2E-9041-9B58-7AEE7FCB6535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Accountability </a:t>
          </a:r>
        </a:p>
      </dgm:t>
    </dgm:pt>
    <dgm:pt modelId="{40D0556B-D798-F64F-A866-C44167FB9AE7}" type="parTrans" cxnId="{1F952748-4891-5F40-91A8-AFC70FBDE963}">
      <dgm:prSet/>
      <dgm:spPr/>
      <dgm:t>
        <a:bodyPr/>
        <a:lstStyle/>
        <a:p>
          <a:endParaRPr lang="en-US"/>
        </a:p>
      </dgm:t>
    </dgm:pt>
    <dgm:pt modelId="{C5C9ED3B-7CBE-994F-8D3D-39FDFEFF8A77}" type="sibTrans" cxnId="{1F952748-4891-5F40-91A8-AFC70FBDE963}">
      <dgm:prSet/>
      <dgm:spPr/>
      <dgm:t>
        <a:bodyPr/>
        <a:lstStyle/>
        <a:p>
          <a:endParaRPr lang="en-US"/>
        </a:p>
      </dgm:t>
    </dgm:pt>
    <dgm:pt modelId="{E7B7D00B-7D93-D249-AAE2-9D24D3F58498}">
      <dgm:prSet custT="1"/>
      <dgm:spPr/>
      <dgm:t>
        <a:bodyPr/>
        <a:lstStyle/>
        <a:p>
          <a:r>
            <a:rPr lang="en-US" sz="1600" dirty="0">
              <a:solidFill>
                <a:schemeClr val="bg1"/>
              </a:solidFill>
              <a:latin typeface="Raleway" pitchFamily="2" charset="77"/>
            </a:rPr>
            <a:t>Incentivization </a:t>
          </a:r>
        </a:p>
      </dgm:t>
    </dgm:pt>
    <dgm:pt modelId="{E916C4AC-4E10-9B41-9DB8-A092448B42E9}" type="parTrans" cxnId="{12C56428-07BD-0840-B202-77513731B0BB}">
      <dgm:prSet/>
      <dgm:spPr/>
      <dgm:t>
        <a:bodyPr/>
        <a:lstStyle/>
        <a:p>
          <a:endParaRPr lang="en-US"/>
        </a:p>
      </dgm:t>
    </dgm:pt>
    <dgm:pt modelId="{49953893-4D72-404C-9194-7AD15077E6C1}" type="sibTrans" cxnId="{12C56428-07BD-0840-B202-77513731B0BB}">
      <dgm:prSet/>
      <dgm:spPr/>
      <dgm:t>
        <a:bodyPr/>
        <a:lstStyle/>
        <a:p>
          <a:endParaRPr lang="en-US"/>
        </a:p>
      </dgm:t>
    </dgm:pt>
    <dgm:pt modelId="{171484A5-CA58-9146-AB9A-BD168C5AF24C}" type="pres">
      <dgm:prSet presAssocID="{210090B1-0F33-104A-8BD1-B7CF7BC27FB5}" presName="Name0" presStyleCnt="0">
        <dgm:presLayoutVars>
          <dgm:dir/>
          <dgm:animLvl val="lvl"/>
          <dgm:resizeHandles val="exact"/>
        </dgm:presLayoutVars>
      </dgm:prSet>
      <dgm:spPr/>
    </dgm:pt>
    <dgm:pt modelId="{560736D6-EAFC-474D-BCFE-F56036759C9F}" type="pres">
      <dgm:prSet presAssocID="{75FD7972-3566-804F-8287-A31DA0FDB68B}" presName="composite" presStyleCnt="0"/>
      <dgm:spPr/>
    </dgm:pt>
    <dgm:pt modelId="{77F09865-0EA2-7A43-AABB-A40AD0B0B19B}" type="pres">
      <dgm:prSet presAssocID="{75FD7972-3566-804F-8287-A31DA0FDB68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AF46D01-B545-1D48-81EE-854E4EE17034}" type="pres">
      <dgm:prSet presAssocID="{75FD7972-3566-804F-8287-A31DA0FDB68B}" presName="desTx" presStyleLbl="alignAccFollowNode1" presStyleIdx="0" presStyleCnt="2">
        <dgm:presLayoutVars>
          <dgm:bulletEnabled val="1"/>
        </dgm:presLayoutVars>
      </dgm:prSet>
      <dgm:spPr/>
    </dgm:pt>
    <dgm:pt modelId="{5C88AC0C-32BF-824F-BF79-D84A740BB316}" type="pres">
      <dgm:prSet presAssocID="{7BDC04C5-AD4D-804F-BAB8-4C3C52ADCBA7}" presName="space" presStyleCnt="0"/>
      <dgm:spPr/>
    </dgm:pt>
    <dgm:pt modelId="{9950D5FB-0606-1D40-9F18-DB6DC9B7CC9C}" type="pres">
      <dgm:prSet presAssocID="{7FD02A03-91D7-1A40-A4E4-68FB4655197C}" presName="composite" presStyleCnt="0"/>
      <dgm:spPr/>
    </dgm:pt>
    <dgm:pt modelId="{3D9E542E-95CB-6142-9C97-CAB7317DEEA5}" type="pres">
      <dgm:prSet presAssocID="{7FD02A03-91D7-1A40-A4E4-68FB4655197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CB41BF9-75E6-D146-A217-786CFD77B99A}" type="pres">
      <dgm:prSet presAssocID="{7FD02A03-91D7-1A40-A4E4-68FB4655197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3353E01-46F7-654B-82B6-C3446EE4BA85}" type="presOf" srcId="{7FD02A03-91D7-1A40-A4E4-68FB4655197C}" destId="{3D9E542E-95CB-6142-9C97-CAB7317DEEA5}" srcOrd="0" destOrd="0" presId="urn:microsoft.com/office/officeart/2005/8/layout/hList1"/>
    <dgm:cxn modelId="{6A99C301-17BA-7B42-A5E5-497A6B6D688E}" srcId="{FCA61844-F650-3E46-A68A-CD38E155433E}" destId="{1AB55CE1-91B9-3848-9408-2ADEA17C1E30}" srcOrd="0" destOrd="0" parTransId="{AADED4EE-E7CC-2C4D-8F5F-4800C0EB5D7C}" sibTransId="{A467CCF5-737D-7B4E-8983-C092705B131C}"/>
    <dgm:cxn modelId="{D4FFAD02-5596-A244-889E-75527AB8D7EC}" srcId="{7FD02A03-91D7-1A40-A4E4-68FB4655197C}" destId="{FCA61844-F650-3E46-A68A-CD38E155433E}" srcOrd="0" destOrd="0" parTransId="{87721356-D7DC-E249-A964-25E71026B1F0}" sibTransId="{4E1BE78B-B499-C443-BF93-CB0A0EA70828}"/>
    <dgm:cxn modelId="{A3863108-217D-C542-B00F-C20DCC71138F}" type="presOf" srcId="{4A0474D3-F2E7-D041-A514-EC651D2EB97E}" destId="{9AF46D01-B545-1D48-81EE-854E4EE17034}" srcOrd="0" destOrd="6" presId="urn:microsoft.com/office/officeart/2005/8/layout/hList1"/>
    <dgm:cxn modelId="{29AC9B0A-F690-E645-B4A1-70690EC184D0}" srcId="{75FD7972-3566-804F-8287-A31DA0FDB68B}" destId="{AF3EA736-4A47-0E42-B371-8970DA8373EA}" srcOrd="1" destOrd="0" parTransId="{A7795AB6-0F76-D74D-8A58-6AA9B3223166}" sibTransId="{3BF8A8C4-5221-A14C-9E5D-B6A07B972C20}"/>
    <dgm:cxn modelId="{DF9D0112-972C-7C45-B9F7-DFC82B9DA845}" type="presOf" srcId="{E737CEA6-9EA7-7B41-A75C-C7780A6B701F}" destId="{9AF46D01-B545-1D48-81EE-854E4EE17034}" srcOrd="0" destOrd="0" presId="urn:microsoft.com/office/officeart/2005/8/layout/hList1"/>
    <dgm:cxn modelId="{F3E0E91C-B4A2-A840-91CD-7D3A99ED3178}" srcId="{5B1AA1F5-98D4-7547-A0CA-F5FC7C55E287}" destId="{6A1A7C93-0FE8-7A43-9D6F-AEE543B92717}" srcOrd="1" destOrd="0" parTransId="{8CB170F8-B5C4-AA4D-86DB-70D7B9D2C02B}" sibTransId="{C5967CC2-607B-D94F-8ECC-059DB7ACF8C7}"/>
    <dgm:cxn modelId="{3FC1D01F-03EE-324B-AF03-BD28EE6D14C6}" type="presOf" srcId="{9A17F629-BDC7-7E46-9B6A-3204EBC6120A}" destId="{9AF46D01-B545-1D48-81EE-854E4EE17034}" srcOrd="0" destOrd="1" presId="urn:microsoft.com/office/officeart/2005/8/layout/hList1"/>
    <dgm:cxn modelId="{5FC75A20-08B3-C944-A11A-858BEAFD8355}" type="presOf" srcId="{5B1AA1F5-98D4-7547-A0CA-F5FC7C55E287}" destId="{9AF46D01-B545-1D48-81EE-854E4EE17034}" srcOrd="0" destOrd="5" presId="urn:microsoft.com/office/officeart/2005/8/layout/hList1"/>
    <dgm:cxn modelId="{B068ED20-14D6-E145-A4D9-E8DAB59F62CD}" type="presOf" srcId="{3816E9EE-C80E-1644-AFA6-C11C48CB7E80}" destId="{9AF46D01-B545-1D48-81EE-854E4EE17034}" srcOrd="0" destOrd="9" presId="urn:microsoft.com/office/officeart/2005/8/layout/hList1"/>
    <dgm:cxn modelId="{3C205D21-9C69-A84C-B52F-19C6B5D7B29D}" type="presOf" srcId="{DB4A3679-ACA5-0846-82E7-7F341DAC1E6C}" destId="{7CB41BF9-75E6-D146-A217-786CFD77B99A}" srcOrd="0" destOrd="7" presId="urn:microsoft.com/office/officeart/2005/8/layout/hList1"/>
    <dgm:cxn modelId="{FD3D2F23-8B8D-8445-B4F3-8979041FED43}" srcId="{75FD7972-3566-804F-8287-A31DA0FDB68B}" destId="{2435DED6-1A11-9948-98CC-23B1D0F80372}" srcOrd="2" destOrd="0" parTransId="{4DA93A8A-6F17-E345-B461-A89B2D8A9FAF}" sibTransId="{BC788E19-62A3-9C47-8CA5-C7B204241960}"/>
    <dgm:cxn modelId="{12C56428-07BD-0840-B202-77513731B0BB}" srcId="{FCA61844-F650-3E46-A68A-CD38E155433E}" destId="{E7B7D00B-7D93-D249-AAE2-9D24D3F58498}" srcOrd="8" destOrd="0" parTransId="{E916C4AC-4E10-9B41-9DB8-A092448B42E9}" sibTransId="{49953893-4D72-404C-9194-7AD15077E6C1}"/>
    <dgm:cxn modelId="{D9C38D2B-206C-054B-95FF-8AF397307F9E}" type="presOf" srcId="{2435DED6-1A11-9948-98CC-23B1D0F80372}" destId="{9AF46D01-B545-1D48-81EE-854E4EE17034}" srcOrd="0" destOrd="4" presId="urn:microsoft.com/office/officeart/2005/8/layout/hList1"/>
    <dgm:cxn modelId="{7A09CC2B-AE14-BC47-B21E-3773D2CDBFE2}" type="presOf" srcId="{AF3EA736-4A47-0E42-B371-8970DA8373EA}" destId="{9AF46D01-B545-1D48-81EE-854E4EE17034}" srcOrd="0" destOrd="2" presId="urn:microsoft.com/office/officeart/2005/8/layout/hList1"/>
    <dgm:cxn modelId="{6DBDCA30-7BFD-A442-B46E-C0D73998AE03}" srcId="{FCA61844-F650-3E46-A68A-CD38E155433E}" destId="{DB4A3679-ACA5-0846-82E7-7F341DAC1E6C}" srcOrd="6" destOrd="0" parTransId="{89C4A1E8-3FAC-C344-A1D1-C8998C26B6CC}" sibTransId="{E114D3E0-1C7C-4F46-8C99-4ECC11C2D8A2}"/>
    <dgm:cxn modelId="{7296C334-DE06-6D42-9415-E260EFB068EB}" srcId="{5B1AA1F5-98D4-7547-A0CA-F5FC7C55E287}" destId="{4A0474D3-F2E7-D041-A514-EC651D2EB97E}" srcOrd="0" destOrd="0" parTransId="{A7053308-CD65-CE4B-AD3A-5BF3FD74100D}" sibTransId="{1E1D332C-4CD3-6643-B19F-EAB3E1B3004B}"/>
    <dgm:cxn modelId="{BB052836-4B75-9A40-81C8-E174F403DD6C}" type="presOf" srcId="{B7314101-B46F-1C49-87E8-DA09F8624F3A}" destId="{7CB41BF9-75E6-D146-A217-786CFD77B99A}" srcOrd="0" destOrd="5" presId="urn:microsoft.com/office/officeart/2005/8/layout/hList1"/>
    <dgm:cxn modelId="{24275A3B-1B9E-9D48-A460-BF5745B6A1DB}" srcId="{2435DED6-1A11-9948-98CC-23B1D0F80372}" destId="{5B1AA1F5-98D4-7547-A0CA-F5FC7C55E287}" srcOrd="0" destOrd="0" parTransId="{03A1697A-EC45-6E44-8723-CCFB9B6237B8}" sibTransId="{BAB69B32-BAAC-6A4C-A968-5D2D34E1BC28}"/>
    <dgm:cxn modelId="{5AD5883B-1E22-0F43-A5E5-656A43F475DE}" type="presOf" srcId="{4CCFD300-DEDA-2C48-BB79-94BB6E2A30A4}" destId="{7CB41BF9-75E6-D146-A217-786CFD77B99A}" srcOrd="0" destOrd="2" presId="urn:microsoft.com/office/officeart/2005/8/layout/hList1"/>
    <dgm:cxn modelId="{1580965C-7727-6746-BE37-50782C186974}" srcId="{FCA61844-F650-3E46-A68A-CD38E155433E}" destId="{F1C3E7EB-9CB1-E64A-8E98-08271E409F91}" srcOrd="5" destOrd="0" parTransId="{3592F554-771E-954F-BFF0-82294786E210}" sibTransId="{342BE7F2-0DCC-3847-8E40-4142BADC681E}"/>
    <dgm:cxn modelId="{1F952748-4891-5F40-91A8-AFC70FBDE963}" srcId="{FCA61844-F650-3E46-A68A-CD38E155433E}" destId="{064F2967-3F2E-9041-9B58-7AEE7FCB6535}" srcOrd="7" destOrd="0" parTransId="{40D0556B-D798-F64F-A866-C44167FB9AE7}" sibTransId="{C5C9ED3B-7CBE-994F-8D3D-39FDFEFF8A77}"/>
    <dgm:cxn modelId="{EE756C49-E79C-914F-AA99-4C886B1F7F27}" srcId="{210090B1-0F33-104A-8BD1-B7CF7BC27FB5}" destId="{7FD02A03-91D7-1A40-A4E4-68FB4655197C}" srcOrd="1" destOrd="0" parTransId="{6885B98E-CF69-8248-A692-86864527873E}" sibTransId="{F8F8B8A8-EF02-8948-B153-8102252C0E10}"/>
    <dgm:cxn modelId="{811EFB4A-5E6C-6442-B3A4-B88E23B7AE0F}" srcId="{FCA61844-F650-3E46-A68A-CD38E155433E}" destId="{4CCFD300-DEDA-2C48-BB79-94BB6E2A30A4}" srcOrd="1" destOrd="0" parTransId="{CA0C0A56-AC22-1F45-AE0B-A6F365E3BBB5}" sibTransId="{0321008D-2B1A-3D41-BA5E-65E8C165DA21}"/>
    <dgm:cxn modelId="{4CFAD16E-2E34-D64A-92B6-7E8299260BAC}" type="presOf" srcId="{F1C3E7EB-9CB1-E64A-8E98-08271E409F91}" destId="{7CB41BF9-75E6-D146-A217-786CFD77B99A}" srcOrd="0" destOrd="6" presId="urn:microsoft.com/office/officeart/2005/8/layout/hList1"/>
    <dgm:cxn modelId="{180E926F-5A6E-2B49-9EF9-0B1EE547F03E}" type="presOf" srcId="{E7B7D00B-7D93-D249-AAE2-9D24D3F58498}" destId="{7CB41BF9-75E6-D146-A217-786CFD77B99A}" srcOrd="0" destOrd="9" presId="urn:microsoft.com/office/officeart/2005/8/layout/hList1"/>
    <dgm:cxn modelId="{06B74471-C915-444B-A19E-8DEF87F07C6D}" type="presOf" srcId="{210090B1-0F33-104A-8BD1-B7CF7BC27FB5}" destId="{171484A5-CA58-9146-AB9A-BD168C5AF24C}" srcOrd="0" destOrd="0" presId="urn:microsoft.com/office/officeart/2005/8/layout/hList1"/>
    <dgm:cxn modelId="{59719F53-CE93-F54B-888D-FB2EC3AA9D0E}" srcId="{5B1AA1F5-98D4-7547-A0CA-F5FC7C55E287}" destId="{F9B1FE2D-802C-254A-9171-FCBC0E9205BA}" srcOrd="4" destOrd="0" parTransId="{4B4F7773-C9F9-AE44-9EA2-2D11127AC1CA}" sibTransId="{1E4BBDAD-D6DF-2347-AB3A-63C7748A76DB}"/>
    <dgm:cxn modelId="{4AFA7578-651A-7840-B4D4-8797EEFB94E6}" type="presOf" srcId="{6A553D54-27B1-1C4C-BFEA-62F880063554}" destId="{7CB41BF9-75E6-D146-A217-786CFD77B99A}" srcOrd="0" destOrd="4" presId="urn:microsoft.com/office/officeart/2005/8/layout/hList1"/>
    <dgm:cxn modelId="{C18DD179-5BEE-C948-BD2D-4CE5FA9095F0}" srcId="{FCA61844-F650-3E46-A68A-CD38E155433E}" destId="{9E6E8611-BF37-3F44-ACAD-A4C5493737CC}" srcOrd="2" destOrd="0" parTransId="{46FBF25F-87DB-ED45-AC4C-7A8A6F2619FD}" sibTransId="{CC2F89B3-659C-4745-ADDF-B27C011C140C}"/>
    <dgm:cxn modelId="{5459C88D-CD51-EA45-B390-5B90FFFA82F3}" srcId="{FCA61844-F650-3E46-A68A-CD38E155433E}" destId="{B7314101-B46F-1C49-87E8-DA09F8624F3A}" srcOrd="4" destOrd="0" parTransId="{D83AB745-AE32-3448-95FC-EEB17B8FA799}" sibTransId="{11E8308B-70AD-D547-982B-E4D0A8851C23}"/>
    <dgm:cxn modelId="{AF672C91-80F9-1540-8DFF-FC981E16707F}" type="presOf" srcId="{1AB55CE1-91B9-3848-9408-2ADEA17C1E30}" destId="{7CB41BF9-75E6-D146-A217-786CFD77B99A}" srcOrd="0" destOrd="1" presId="urn:microsoft.com/office/officeart/2005/8/layout/hList1"/>
    <dgm:cxn modelId="{CB8B6D9C-EE12-BC4D-88A8-FBD436729108}" type="presOf" srcId="{E287B4CA-FFE2-8644-AEB5-268A633B90C5}" destId="{9AF46D01-B545-1D48-81EE-854E4EE17034}" srcOrd="0" destOrd="3" presId="urn:microsoft.com/office/officeart/2005/8/layout/hList1"/>
    <dgm:cxn modelId="{FAFAC0AD-E617-F644-B27B-75A74177084C}" type="presOf" srcId="{9E6E8611-BF37-3F44-ACAD-A4C5493737CC}" destId="{7CB41BF9-75E6-D146-A217-786CFD77B99A}" srcOrd="0" destOrd="3" presId="urn:microsoft.com/office/officeart/2005/8/layout/hList1"/>
    <dgm:cxn modelId="{78C04BB7-CABA-5E4F-B479-5B04DC8C105E}" srcId="{5B1AA1F5-98D4-7547-A0CA-F5FC7C55E287}" destId="{57E9A6F4-63AC-C548-B4CC-CA5974EA2C06}" srcOrd="2" destOrd="0" parTransId="{F8F2569B-749D-4349-B47C-E3FA36283A55}" sibTransId="{DA9175D5-8E39-244B-A26A-5431E75EBDA8}"/>
    <dgm:cxn modelId="{9FECA0CD-9A3A-6748-AE6F-51F1DE6921ED}" type="presOf" srcId="{F9B1FE2D-802C-254A-9171-FCBC0E9205BA}" destId="{9AF46D01-B545-1D48-81EE-854E4EE17034}" srcOrd="0" destOrd="10" presId="urn:microsoft.com/office/officeart/2005/8/layout/hList1"/>
    <dgm:cxn modelId="{18D75ACE-B924-C948-90E1-81B0B36D980B}" srcId="{210090B1-0F33-104A-8BD1-B7CF7BC27FB5}" destId="{75FD7972-3566-804F-8287-A31DA0FDB68B}" srcOrd="0" destOrd="0" parTransId="{14F97C84-0ECB-0349-8B18-80434BBA1498}" sibTransId="{7BDC04C5-AD4D-804F-BAB8-4C3C52ADCBA7}"/>
    <dgm:cxn modelId="{EE755DD4-CFCF-B343-AD3C-0AA54A1E1272}" srcId="{E737CEA6-9EA7-7B41-A75C-C7780A6B701F}" destId="{9A17F629-BDC7-7E46-9B6A-3204EBC6120A}" srcOrd="0" destOrd="0" parTransId="{4EFDA629-6735-504F-8F79-29E0BB1C9411}" sibTransId="{C8FA26EE-FC5B-DE4F-8BFB-9B50BDFBD826}"/>
    <dgm:cxn modelId="{D94812D9-3EC5-374F-A4F2-72A710FFFA7D}" type="presOf" srcId="{57E9A6F4-63AC-C548-B4CC-CA5974EA2C06}" destId="{9AF46D01-B545-1D48-81EE-854E4EE17034}" srcOrd="0" destOrd="8" presId="urn:microsoft.com/office/officeart/2005/8/layout/hList1"/>
    <dgm:cxn modelId="{BC0492DB-8D3F-C242-8FF8-2C382229CE33}" type="presOf" srcId="{75FD7972-3566-804F-8287-A31DA0FDB68B}" destId="{77F09865-0EA2-7A43-AABB-A40AD0B0B19B}" srcOrd="0" destOrd="0" presId="urn:microsoft.com/office/officeart/2005/8/layout/hList1"/>
    <dgm:cxn modelId="{BCD672E4-FFFA-9041-BFF1-E053D067890E}" srcId="{5B1AA1F5-98D4-7547-A0CA-F5FC7C55E287}" destId="{3816E9EE-C80E-1644-AFA6-C11C48CB7E80}" srcOrd="3" destOrd="0" parTransId="{BBB814DD-B54F-4342-85CA-56D011EF17CC}" sibTransId="{AE9103FA-F028-AA4F-9EC5-4C4856123688}"/>
    <dgm:cxn modelId="{A7ECE4E4-DA64-1F4D-8174-3340687612C3}" type="presOf" srcId="{6A1A7C93-0FE8-7A43-9D6F-AEE543B92717}" destId="{9AF46D01-B545-1D48-81EE-854E4EE17034}" srcOrd="0" destOrd="7" presId="urn:microsoft.com/office/officeart/2005/8/layout/hList1"/>
    <dgm:cxn modelId="{073E17ED-9B7A-B642-9815-27E8512769D0}" srcId="{AF3EA736-4A47-0E42-B371-8970DA8373EA}" destId="{E287B4CA-FFE2-8644-AEB5-268A633B90C5}" srcOrd="0" destOrd="0" parTransId="{1B160665-47D7-9143-ACB8-FA1D461FA6A1}" sibTransId="{95E71053-0D5F-E64C-802F-B4E825EBE806}"/>
    <dgm:cxn modelId="{51CF66F1-D315-9B4B-B51D-88A61617A674}" type="presOf" srcId="{064F2967-3F2E-9041-9B58-7AEE7FCB6535}" destId="{7CB41BF9-75E6-D146-A217-786CFD77B99A}" srcOrd="0" destOrd="8" presId="urn:microsoft.com/office/officeart/2005/8/layout/hList1"/>
    <dgm:cxn modelId="{764079F1-6738-5F49-AD7C-5A32025FDB30}" srcId="{FCA61844-F650-3E46-A68A-CD38E155433E}" destId="{6A553D54-27B1-1C4C-BFEA-62F880063554}" srcOrd="3" destOrd="0" parTransId="{E540AF2F-22EB-4047-82B0-9CC6CDB07A37}" sibTransId="{A177DA0E-05E2-7748-9362-3760BBB62170}"/>
    <dgm:cxn modelId="{2EA9A2F1-6547-5245-B142-E17E2E2DA980}" srcId="{75FD7972-3566-804F-8287-A31DA0FDB68B}" destId="{E737CEA6-9EA7-7B41-A75C-C7780A6B701F}" srcOrd="0" destOrd="0" parTransId="{255FD163-E2F9-E240-A750-09562C002C25}" sibTransId="{FF7864AE-B4DC-DE4D-9E25-4C2E1B5010B7}"/>
    <dgm:cxn modelId="{69B7D1F3-6C0D-DC4E-9B94-75754A3DC661}" type="presOf" srcId="{FCA61844-F650-3E46-A68A-CD38E155433E}" destId="{7CB41BF9-75E6-D146-A217-786CFD77B99A}" srcOrd="0" destOrd="0" presId="urn:microsoft.com/office/officeart/2005/8/layout/hList1"/>
    <dgm:cxn modelId="{FDEE4293-B32B-5748-8150-09CBB9F09ED1}" type="presParOf" srcId="{171484A5-CA58-9146-AB9A-BD168C5AF24C}" destId="{560736D6-EAFC-474D-BCFE-F56036759C9F}" srcOrd="0" destOrd="0" presId="urn:microsoft.com/office/officeart/2005/8/layout/hList1"/>
    <dgm:cxn modelId="{1F7E6036-A517-B04F-8BE4-14FD82742C40}" type="presParOf" srcId="{560736D6-EAFC-474D-BCFE-F56036759C9F}" destId="{77F09865-0EA2-7A43-AABB-A40AD0B0B19B}" srcOrd="0" destOrd="0" presId="urn:microsoft.com/office/officeart/2005/8/layout/hList1"/>
    <dgm:cxn modelId="{B4CC0F25-359C-6947-AEF9-C0CDBE624382}" type="presParOf" srcId="{560736D6-EAFC-474D-BCFE-F56036759C9F}" destId="{9AF46D01-B545-1D48-81EE-854E4EE17034}" srcOrd="1" destOrd="0" presId="urn:microsoft.com/office/officeart/2005/8/layout/hList1"/>
    <dgm:cxn modelId="{D7768707-575A-614D-A9BA-3F34F9B4682A}" type="presParOf" srcId="{171484A5-CA58-9146-AB9A-BD168C5AF24C}" destId="{5C88AC0C-32BF-824F-BF79-D84A740BB316}" srcOrd="1" destOrd="0" presId="urn:microsoft.com/office/officeart/2005/8/layout/hList1"/>
    <dgm:cxn modelId="{D4DC06B7-12A8-2F48-BC01-90F2A51F2947}" type="presParOf" srcId="{171484A5-CA58-9146-AB9A-BD168C5AF24C}" destId="{9950D5FB-0606-1D40-9F18-DB6DC9B7CC9C}" srcOrd="2" destOrd="0" presId="urn:microsoft.com/office/officeart/2005/8/layout/hList1"/>
    <dgm:cxn modelId="{CF78F3C7-926E-6349-A310-2248F35BF77A}" type="presParOf" srcId="{9950D5FB-0606-1D40-9F18-DB6DC9B7CC9C}" destId="{3D9E542E-95CB-6142-9C97-CAB7317DEEA5}" srcOrd="0" destOrd="0" presId="urn:microsoft.com/office/officeart/2005/8/layout/hList1"/>
    <dgm:cxn modelId="{32F3F93E-1791-6347-980B-8C44E21FFAA3}" type="presParOf" srcId="{9950D5FB-0606-1D40-9F18-DB6DC9B7CC9C}" destId="{7CB41BF9-75E6-D146-A217-786CFD77B99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3B9EB5-DDC1-9B49-9F52-85909EEA1924}" type="doc">
      <dgm:prSet loTypeId="urn:microsoft.com/office/officeart/2005/8/layout/b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FED680-6D73-D149-B390-EEABC8F10F4C}">
      <dgm:prSet phldrT="[Text]"/>
      <dgm:spPr>
        <a:solidFill>
          <a:srgbClr val="233E4F"/>
        </a:solidFill>
      </dgm:spPr>
      <dgm:t>
        <a:bodyPr/>
        <a:lstStyle/>
        <a:p>
          <a:r>
            <a:rPr lang="en-US">
              <a:latin typeface="Raleway" pitchFamily="2" charset="77"/>
            </a:rPr>
            <a:t>Flattening ownership across teams </a:t>
          </a:r>
          <a:endParaRPr lang="en-US"/>
        </a:p>
      </dgm:t>
    </dgm:pt>
    <dgm:pt modelId="{17F76A22-685E-5046-ABA8-34C71603932A}" type="parTrans" cxnId="{CF31438D-5782-2049-9DE1-8F91BC9FC7C0}">
      <dgm:prSet/>
      <dgm:spPr/>
      <dgm:t>
        <a:bodyPr/>
        <a:lstStyle/>
        <a:p>
          <a:endParaRPr lang="en-US"/>
        </a:p>
      </dgm:t>
    </dgm:pt>
    <dgm:pt modelId="{66748A1F-C265-DD43-B28B-55ED70815D64}" type="sibTrans" cxnId="{CF31438D-5782-2049-9DE1-8F91BC9FC7C0}">
      <dgm:prSet/>
      <dgm:spPr>
        <a:solidFill>
          <a:srgbClr val="233E4F"/>
        </a:solidFill>
      </dgm:spPr>
      <dgm:t>
        <a:bodyPr/>
        <a:lstStyle/>
        <a:p>
          <a:endParaRPr lang="en-US"/>
        </a:p>
      </dgm:t>
    </dgm:pt>
    <dgm:pt modelId="{820E6F3C-34E5-9D4C-8BD4-2DB927F72EA5}">
      <dgm:prSet/>
      <dgm:spPr>
        <a:solidFill>
          <a:srgbClr val="233E4F"/>
        </a:solidFill>
      </dgm:spPr>
      <dgm:t>
        <a:bodyPr/>
        <a:lstStyle/>
        <a:p>
          <a:r>
            <a:rPr lang="en-US">
              <a:latin typeface="Raleway" pitchFamily="2" charset="77"/>
            </a:rPr>
            <a:t>Cross-training staff </a:t>
          </a:r>
          <a:endParaRPr lang="en-US" dirty="0">
            <a:latin typeface="Raleway" pitchFamily="2" charset="77"/>
          </a:endParaRPr>
        </a:p>
      </dgm:t>
    </dgm:pt>
    <dgm:pt modelId="{1D04AE83-78FB-E14C-8912-F135A5CD2663}" type="parTrans" cxnId="{12BA127E-7A64-2D47-B5A4-0D7257D9A57B}">
      <dgm:prSet/>
      <dgm:spPr/>
      <dgm:t>
        <a:bodyPr/>
        <a:lstStyle/>
        <a:p>
          <a:endParaRPr lang="en-US"/>
        </a:p>
      </dgm:t>
    </dgm:pt>
    <dgm:pt modelId="{F7FD9D74-8152-2F4C-A78A-3178FAAB0A20}" type="sibTrans" cxnId="{12BA127E-7A64-2D47-B5A4-0D7257D9A57B}">
      <dgm:prSet/>
      <dgm:spPr>
        <a:solidFill>
          <a:srgbClr val="233E4F"/>
        </a:solidFill>
      </dgm:spPr>
      <dgm:t>
        <a:bodyPr/>
        <a:lstStyle/>
        <a:p>
          <a:endParaRPr lang="en-US"/>
        </a:p>
      </dgm:t>
    </dgm:pt>
    <dgm:pt modelId="{90678CBD-989D-5B43-91D7-C59E961713B3}">
      <dgm:prSet/>
      <dgm:spPr>
        <a:solidFill>
          <a:srgbClr val="233E4F"/>
        </a:solidFill>
      </dgm:spPr>
      <dgm:t>
        <a:bodyPr/>
        <a:lstStyle/>
        <a:p>
          <a:r>
            <a:rPr lang="en-US">
              <a:latin typeface="Raleway" pitchFamily="2" charset="77"/>
            </a:rPr>
            <a:t>Interdisciplinary collaboration </a:t>
          </a:r>
          <a:endParaRPr lang="en-US" dirty="0">
            <a:latin typeface="Raleway" pitchFamily="2" charset="77"/>
          </a:endParaRPr>
        </a:p>
      </dgm:t>
    </dgm:pt>
    <dgm:pt modelId="{CC4FF139-DF97-F442-92E6-072F1A3001F6}" type="parTrans" cxnId="{B4ACEF05-C310-E343-B812-257A2CC7A957}">
      <dgm:prSet/>
      <dgm:spPr/>
      <dgm:t>
        <a:bodyPr/>
        <a:lstStyle/>
        <a:p>
          <a:endParaRPr lang="en-US"/>
        </a:p>
      </dgm:t>
    </dgm:pt>
    <dgm:pt modelId="{5DBBC714-E31B-8B4F-9B73-9D8D64E47AE3}" type="sibTrans" cxnId="{B4ACEF05-C310-E343-B812-257A2CC7A957}">
      <dgm:prSet/>
      <dgm:spPr>
        <a:solidFill>
          <a:srgbClr val="233E4F"/>
        </a:solidFill>
      </dgm:spPr>
      <dgm:t>
        <a:bodyPr/>
        <a:lstStyle/>
        <a:p>
          <a:endParaRPr lang="en-US"/>
        </a:p>
      </dgm:t>
    </dgm:pt>
    <dgm:pt modelId="{E2455850-D92F-D24C-81EB-2E11637187D7}">
      <dgm:prSet/>
      <dgm:spPr>
        <a:solidFill>
          <a:srgbClr val="233E4F"/>
        </a:solidFill>
      </dgm:spPr>
      <dgm:t>
        <a:bodyPr/>
        <a:lstStyle/>
        <a:p>
          <a:r>
            <a:rPr lang="en-US" dirty="0">
              <a:latin typeface="Raleway" pitchFamily="2" charset="77"/>
            </a:rPr>
            <a:t>Protecting workforce capacity </a:t>
          </a:r>
        </a:p>
      </dgm:t>
    </dgm:pt>
    <dgm:pt modelId="{D2C0574E-B485-FE40-AB3F-6BFE93C69D8C}" type="parTrans" cxnId="{274A8AA9-2928-A749-A8D9-F23BC27FB555}">
      <dgm:prSet/>
      <dgm:spPr/>
      <dgm:t>
        <a:bodyPr/>
        <a:lstStyle/>
        <a:p>
          <a:endParaRPr lang="en-US"/>
        </a:p>
      </dgm:t>
    </dgm:pt>
    <dgm:pt modelId="{0DD018C3-9CB2-7E40-B847-89B6FFEE13EE}" type="sibTrans" cxnId="{274A8AA9-2928-A749-A8D9-F23BC27FB555}">
      <dgm:prSet/>
      <dgm:spPr>
        <a:solidFill>
          <a:srgbClr val="233E4F"/>
        </a:solidFill>
      </dgm:spPr>
      <dgm:t>
        <a:bodyPr/>
        <a:lstStyle/>
        <a:p>
          <a:endParaRPr lang="en-US"/>
        </a:p>
      </dgm:t>
    </dgm:pt>
    <dgm:pt modelId="{E8BC47D5-C5A5-5549-B8DA-B2244233DE31}">
      <dgm:prSet/>
      <dgm:spPr>
        <a:solidFill>
          <a:srgbClr val="233E4F"/>
        </a:solidFill>
      </dgm:spPr>
      <dgm:t>
        <a:bodyPr/>
        <a:lstStyle/>
        <a:p>
          <a:r>
            <a:rPr lang="en-US" dirty="0">
              <a:latin typeface="Raleway" pitchFamily="2" charset="77"/>
            </a:rPr>
            <a:t>Flexible workflows </a:t>
          </a:r>
        </a:p>
      </dgm:t>
    </dgm:pt>
    <dgm:pt modelId="{AE72152B-FDBA-0F4B-ADA0-ECC56ABD0BF5}" type="parTrans" cxnId="{FEACF0D2-2A28-844A-A3FE-F257279084B9}">
      <dgm:prSet/>
      <dgm:spPr/>
      <dgm:t>
        <a:bodyPr/>
        <a:lstStyle/>
        <a:p>
          <a:endParaRPr lang="en-US"/>
        </a:p>
      </dgm:t>
    </dgm:pt>
    <dgm:pt modelId="{654D4997-405E-9B4E-867D-44607488A0C5}" type="sibTrans" cxnId="{FEACF0D2-2A28-844A-A3FE-F257279084B9}">
      <dgm:prSet/>
      <dgm:spPr>
        <a:solidFill>
          <a:srgbClr val="233E4F"/>
        </a:solidFill>
      </dgm:spPr>
      <dgm:t>
        <a:bodyPr/>
        <a:lstStyle/>
        <a:p>
          <a:endParaRPr lang="en-US"/>
        </a:p>
      </dgm:t>
    </dgm:pt>
    <dgm:pt modelId="{B910582D-CA98-FD4D-AA9C-5256B1E15FB4}">
      <dgm:prSet/>
      <dgm:spPr>
        <a:solidFill>
          <a:srgbClr val="233E4F"/>
        </a:solidFill>
      </dgm:spPr>
      <dgm:t>
        <a:bodyPr/>
        <a:lstStyle/>
        <a:p>
          <a:r>
            <a:rPr lang="en-US">
              <a:latin typeface="Raleway" pitchFamily="2" charset="77"/>
            </a:rPr>
            <a:t>Leadership alignment </a:t>
          </a:r>
          <a:endParaRPr lang="en-US" dirty="0">
            <a:latin typeface="Raleway" pitchFamily="2" charset="77"/>
          </a:endParaRPr>
        </a:p>
      </dgm:t>
    </dgm:pt>
    <dgm:pt modelId="{08E28096-BADF-A54F-B14F-194C68CB85F6}" type="parTrans" cxnId="{5E38F4B2-7487-8E48-8C61-97C8120CF090}">
      <dgm:prSet/>
      <dgm:spPr/>
      <dgm:t>
        <a:bodyPr/>
        <a:lstStyle/>
        <a:p>
          <a:endParaRPr lang="en-US"/>
        </a:p>
      </dgm:t>
    </dgm:pt>
    <dgm:pt modelId="{D41896DB-F3DC-4848-9E45-31482DA7708D}" type="sibTrans" cxnId="{5E38F4B2-7487-8E48-8C61-97C8120CF090}">
      <dgm:prSet/>
      <dgm:spPr>
        <a:solidFill>
          <a:srgbClr val="233E4F"/>
        </a:solidFill>
      </dgm:spPr>
      <dgm:t>
        <a:bodyPr/>
        <a:lstStyle/>
        <a:p>
          <a:endParaRPr lang="en-US"/>
        </a:p>
      </dgm:t>
    </dgm:pt>
    <dgm:pt modelId="{DBD0F742-211D-634F-86D7-FACED9253786}">
      <dgm:prSet/>
      <dgm:spPr>
        <a:solidFill>
          <a:srgbClr val="233E4F"/>
        </a:solidFill>
      </dgm:spPr>
      <dgm:t>
        <a:bodyPr/>
        <a:lstStyle/>
        <a:p>
          <a:r>
            <a:rPr lang="en-US">
              <a:latin typeface="Raleway" pitchFamily="2" charset="77"/>
            </a:rPr>
            <a:t>Reimbursement creativity </a:t>
          </a:r>
          <a:endParaRPr lang="en-US" dirty="0">
            <a:latin typeface="Raleway" pitchFamily="2" charset="77"/>
          </a:endParaRPr>
        </a:p>
      </dgm:t>
    </dgm:pt>
    <dgm:pt modelId="{E4B2D0B3-DF0E-D141-A007-3846DCF3A826}" type="parTrans" cxnId="{46B5C39F-82B2-5146-B573-4BD92FD5480C}">
      <dgm:prSet/>
      <dgm:spPr/>
      <dgm:t>
        <a:bodyPr/>
        <a:lstStyle/>
        <a:p>
          <a:endParaRPr lang="en-US"/>
        </a:p>
      </dgm:t>
    </dgm:pt>
    <dgm:pt modelId="{57A60B74-1A78-AC4E-A78B-F52C7712480B}" type="sibTrans" cxnId="{46B5C39F-82B2-5146-B573-4BD92FD5480C}">
      <dgm:prSet/>
      <dgm:spPr>
        <a:solidFill>
          <a:srgbClr val="233E4F"/>
        </a:solidFill>
      </dgm:spPr>
      <dgm:t>
        <a:bodyPr/>
        <a:lstStyle/>
        <a:p>
          <a:endParaRPr lang="en-US"/>
        </a:p>
      </dgm:t>
    </dgm:pt>
    <dgm:pt modelId="{C0B99E7C-8E62-7344-A9E1-143C0F9EDA2F}">
      <dgm:prSet/>
      <dgm:spPr>
        <a:solidFill>
          <a:srgbClr val="233E4F"/>
        </a:solidFill>
      </dgm:spPr>
      <dgm:t>
        <a:bodyPr/>
        <a:lstStyle/>
        <a:p>
          <a:r>
            <a:rPr lang="en-US" dirty="0">
              <a:latin typeface="Raleway" pitchFamily="2" charset="77"/>
            </a:rPr>
            <a:t>Incremental implementation</a:t>
          </a:r>
          <a:endParaRPr lang="en-US" dirty="0"/>
        </a:p>
      </dgm:t>
    </dgm:pt>
    <dgm:pt modelId="{3A3DFC92-B4FC-8240-AB5E-7980C0F03511}" type="parTrans" cxnId="{4BD8AFE6-B298-FD43-AC49-D59A335AD852}">
      <dgm:prSet/>
      <dgm:spPr/>
      <dgm:t>
        <a:bodyPr/>
        <a:lstStyle/>
        <a:p>
          <a:endParaRPr lang="en-US"/>
        </a:p>
      </dgm:t>
    </dgm:pt>
    <dgm:pt modelId="{43F6B9F4-653F-2B4D-A17F-4C6747F5296A}" type="sibTrans" cxnId="{4BD8AFE6-B298-FD43-AC49-D59A335AD852}">
      <dgm:prSet/>
      <dgm:spPr/>
      <dgm:t>
        <a:bodyPr/>
        <a:lstStyle/>
        <a:p>
          <a:endParaRPr lang="en-US"/>
        </a:p>
      </dgm:t>
    </dgm:pt>
    <dgm:pt modelId="{ED477A7E-CA9C-D94A-8882-1E7B8BA00D65}" type="pres">
      <dgm:prSet presAssocID="{AE3B9EB5-DDC1-9B49-9F52-85909EEA1924}" presName="Name0" presStyleCnt="0">
        <dgm:presLayoutVars>
          <dgm:dir/>
          <dgm:resizeHandles/>
        </dgm:presLayoutVars>
      </dgm:prSet>
      <dgm:spPr/>
    </dgm:pt>
    <dgm:pt modelId="{E83FBAD2-7CFD-0C4C-BC06-56D7F929328F}" type="pres">
      <dgm:prSet presAssocID="{76FED680-6D73-D149-B390-EEABC8F10F4C}" presName="compNode" presStyleCnt="0"/>
      <dgm:spPr/>
    </dgm:pt>
    <dgm:pt modelId="{9317EE5F-F9AF-DA49-8C4B-E4D9E2F0D479}" type="pres">
      <dgm:prSet presAssocID="{76FED680-6D73-D149-B390-EEABC8F10F4C}" presName="dummyConnPt" presStyleCnt="0"/>
      <dgm:spPr/>
    </dgm:pt>
    <dgm:pt modelId="{D5E7434C-6F98-474B-9BFB-26ECCC2E10B5}" type="pres">
      <dgm:prSet presAssocID="{76FED680-6D73-D149-B390-EEABC8F10F4C}" presName="node" presStyleLbl="node1" presStyleIdx="0" presStyleCnt="8">
        <dgm:presLayoutVars>
          <dgm:bulletEnabled val="1"/>
        </dgm:presLayoutVars>
      </dgm:prSet>
      <dgm:spPr/>
    </dgm:pt>
    <dgm:pt modelId="{D984E819-41E6-C746-9C98-0E12B370E6BB}" type="pres">
      <dgm:prSet presAssocID="{66748A1F-C265-DD43-B28B-55ED70815D64}" presName="sibTrans" presStyleLbl="bgSibTrans2D1" presStyleIdx="0" presStyleCnt="7"/>
      <dgm:spPr/>
    </dgm:pt>
    <dgm:pt modelId="{A7A6EBFB-3E43-E447-BF38-BD67F31BC80D}" type="pres">
      <dgm:prSet presAssocID="{820E6F3C-34E5-9D4C-8BD4-2DB927F72EA5}" presName="compNode" presStyleCnt="0"/>
      <dgm:spPr/>
    </dgm:pt>
    <dgm:pt modelId="{D866E4D9-B28F-BA43-B0F0-DC313923CF70}" type="pres">
      <dgm:prSet presAssocID="{820E6F3C-34E5-9D4C-8BD4-2DB927F72EA5}" presName="dummyConnPt" presStyleCnt="0"/>
      <dgm:spPr/>
    </dgm:pt>
    <dgm:pt modelId="{4C75DBDC-8505-EA4D-8CF8-9ACDE260153B}" type="pres">
      <dgm:prSet presAssocID="{820E6F3C-34E5-9D4C-8BD4-2DB927F72EA5}" presName="node" presStyleLbl="node1" presStyleIdx="1" presStyleCnt="8">
        <dgm:presLayoutVars>
          <dgm:bulletEnabled val="1"/>
        </dgm:presLayoutVars>
      </dgm:prSet>
      <dgm:spPr/>
    </dgm:pt>
    <dgm:pt modelId="{B5B73F2D-F528-3F46-8817-716938F3DF0F}" type="pres">
      <dgm:prSet presAssocID="{F7FD9D74-8152-2F4C-A78A-3178FAAB0A20}" presName="sibTrans" presStyleLbl="bgSibTrans2D1" presStyleIdx="1" presStyleCnt="7"/>
      <dgm:spPr/>
    </dgm:pt>
    <dgm:pt modelId="{134F061A-B755-6144-A9DE-4E4C4BD5007E}" type="pres">
      <dgm:prSet presAssocID="{90678CBD-989D-5B43-91D7-C59E961713B3}" presName="compNode" presStyleCnt="0"/>
      <dgm:spPr/>
    </dgm:pt>
    <dgm:pt modelId="{BDC1F73C-D81B-4E43-AB22-B6BAD79C3553}" type="pres">
      <dgm:prSet presAssocID="{90678CBD-989D-5B43-91D7-C59E961713B3}" presName="dummyConnPt" presStyleCnt="0"/>
      <dgm:spPr/>
    </dgm:pt>
    <dgm:pt modelId="{8E8EF0FF-7A9A-474A-AD91-42D2DFB6F40C}" type="pres">
      <dgm:prSet presAssocID="{90678CBD-989D-5B43-91D7-C59E961713B3}" presName="node" presStyleLbl="node1" presStyleIdx="2" presStyleCnt="8">
        <dgm:presLayoutVars>
          <dgm:bulletEnabled val="1"/>
        </dgm:presLayoutVars>
      </dgm:prSet>
      <dgm:spPr/>
    </dgm:pt>
    <dgm:pt modelId="{9A91CF1F-720D-5842-B60A-CF816F95D73F}" type="pres">
      <dgm:prSet presAssocID="{5DBBC714-E31B-8B4F-9B73-9D8D64E47AE3}" presName="sibTrans" presStyleLbl="bgSibTrans2D1" presStyleIdx="2" presStyleCnt="7"/>
      <dgm:spPr/>
    </dgm:pt>
    <dgm:pt modelId="{7AA0373B-87A2-0841-9A16-31E950BA9E44}" type="pres">
      <dgm:prSet presAssocID="{E2455850-D92F-D24C-81EB-2E11637187D7}" presName="compNode" presStyleCnt="0"/>
      <dgm:spPr/>
    </dgm:pt>
    <dgm:pt modelId="{561CCCF5-8C4D-4649-AAF7-92A4F295FD2E}" type="pres">
      <dgm:prSet presAssocID="{E2455850-D92F-D24C-81EB-2E11637187D7}" presName="dummyConnPt" presStyleCnt="0"/>
      <dgm:spPr/>
    </dgm:pt>
    <dgm:pt modelId="{6CC69213-D336-BC4E-93EB-F024B423CC73}" type="pres">
      <dgm:prSet presAssocID="{E2455850-D92F-D24C-81EB-2E11637187D7}" presName="node" presStyleLbl="node1" presStyleIdx="3" presStyleCnt="8">
        <dgm:presLayoutVars>
          <dgm:bulletEnabled val="1"/>
        </dgm:presLayoutVars>
      </dgm:prSet>
      <dgm:spPr/>
    </dgm:pt>
    <dgm:pt modelId="{A83985DD-F666-E245-88F9-E2B8D161DF4B}" type="pres">
      <dgm:prSet presAssocID="{0DD018C3-9CB2-7E40-B847-89B6FFEE13EE}" presName="sibTrans" presStyleLbl="bgSibTrans2D1" presStyleIdx="3" presStyleCnt="7"/>
      <dgm:spPr/>
    </dgm:pt>
    <dgm:pt modelId="{26C77C6F-A141-7A46-8688-3085399B40E6}" type="pres">
      <dgm:prSet presAssocID="{E8BC47D5-C5A5-5549-B8DA-B2244233DE31}" presName="compNode" presStyleCnt="0"/>
      <dgm:spPr/>
    </dgm:pt>
    <dgm:pt modelId="{339C7ED7-B403-8D49-80CA-064F666192C5}" type="pres">
      <dgm:prSet presAssocID="{E8BC47D5-C5A5-5549-B8DA-B2244233DE31}" presName="dummyConnPt" presStyleCnt="0"/>
      <dgm:spPr/>
    </dgm:pt>
    <dgm:pt modelId="{36E457B5-E7E8-5044-A769-6B7309C1972D}" type="pres">
      <dgm:prSet presAssocID="{E8BC47D5-C5A5-5549-B8DA-B2244233DE31}" presName="node" presStyleLbl="node1" presStyleIdx="4" presStyleCnt="8">
        <dgm:presLayoutVars>
          <dgm:bulletEnabled val="1"/>
        </dgm:presLayoutVars>
      </dgm:prSet>
      <dgm:spPr/>
    </dgm:pt>
    <dgm:pt modelId="{23840A02-8A9E-BD42-B9AD-D0E6F03862EB}" type="pres">
      <dgm:prSet presAssocID="{654D4997-405E-9B4E-867D-44607488A0C5}" presName="sibTrans" presStyleLbl="bgSibTrans2D1" presStyleIdx="4" presStyleCnt="7"/>
      <dgm:spPr/>
    </dgm:pt>
    <dgm:pt modelId="{481328B6-85CF-7D49-B7A0-06158F4D1CEA}" type="pres">
      <dgm:prSet presAssocID="{B910582D-CA98-FD4D-AA9C-5256B1E15FB4}" presName="compNode" presStyleCnt="0"/>
      <dgm:spPr/>
    </dgm:pt>
    <dgm:pt modelId="{8681DE08-A45C-A546-8E67-1EE82AAC3F6B}" type="pres">
      <dgm:prSet presAssocID="{B910582D-CA98-FD4D-AA9C-5256B1E15FB4}" presName="dummyConnPt" presStyleCnt="0"/>
      <dgm:spPr/>
    </dgm:pt>
    <dgm:pt modelId="{5CFAB6CA-0D22-B94E-BC52-78E91594C9BE}" type="pres">
      <dgm:prSet presAssocID="{B910582D-CA98-FD4D-AA9C-5256B1E15FB4}" presName="node" presStyleLbl="node1" presStyleIdx="5" presStyleCnt="8">
        <dgm:presLayoutVars>
          <dgm:bulletEnabled val="1"/>
        </dgm:presLayoutVars>
      </dgm:prSet>
      <dgm:spPr/>
    </dgm:pt>
    <dgm:pt modelId="{8A5AD38B-6AF1-4441-A879-61948631EADB}" type="pres">
      <dgm:prSet presAssocID="{D41896DB-F3DC-4848-9E45-31482DA7708D}" presName="sibTrans" presStyleLbl="bgSibTrans2D1" presStyleIdx="5" presStyleCnt="7"/>
      <dgm:spPr/>
    </dgm:pt>
    <dgm:pt modelId="{F51DC56E-3E78-0C46-B686-BA43CD7BC889}" type="pres">
      <dgm:prSet presAssocID="{DBD0F742-211D-634F-86D7-FACED9253786}" presName="compNode" presStyleCnt="0"/>
      <dgm:spPr/>
    </dgm:pt>
    <dgm:pt modelId="{093FE574-4502-B344-B54C-DB24AE13B8FB}" type="pres">
      <dgm:prSet presAssocID="{DBD0F742-211D-634F-86D7-FACED9253786}" presName="dummyConnPt" presStyleCnt="0"/>
      <dgm:spPr/>
    </dgm:pt>
    <dgm:pt modelId="{579D0DE6-AC59-4540-BD7D-A64198A8FA45}" type="pres">
      <dgm:prSet presAssocID="{DBD0F742-211D-634F-86D7-FACED9253786}" presName="node" presStyleLbl="node1" presStyleIdx="6" presStyleCnt="8">
        <dgm:presLayoutVars>
          <dgm:bulletEnabled val="1"/>
        </dgm:presLayoutVars>
      </dgm:prSet>
      <dgm:spPr/>
    </dgm:pt>
    <dgm:pt modelId="{84B92641-9484-754A-ACA8-5B4140AD989E}" type="pres">
      <dgm:prSet presAssocID="{57A60B74-1A78-AC4E-A78B-F52C7712480B}" presName="sibTrans" presStyleLbl="bgSibTrans2D1" presStyleIdx="6" presStyleCnt="7"/>
      <dgm:spPr/>
    </dgm:pt>
    <dgm:pt modelId="{15601C32-72E9-5648-BCA2-2E406999DBDB}" type="pres">
      <dgm:prSet presAssocID="{C0B99E7C-8E62-7344-A9E1-143C0F9EDA2F}" presName="compNode" presStyleCnt="0"/>
      <dgm:spPr/>
    </dgm:pt>
    <dgm:pt modelId="{6C45E95C-4700-C840-8B91-7B33D7BABA59}" type="pres">
      <dgm:prSet presAssocID="{C0B99E7C-8E62-7344-A9E1-143C0F9EDA2F}" presName="dummyConnPt" presStyleCnt="0"/>
      <dgm:spPr/>
    </dgm:pt>
    <dgm:pt modelId="{CAB1A76C-1EB5-BE43-8860-424CA77DE28F}" type="pres">
      <dgm:prSet presAssocID="{C0B99E7C-8E62-7344-A9E1-143C0F9EDA2F}" presName="node" presStyleLbl="node1" presStyleIdx="7" presStyleCnt="8">
        <dgm:presLayoutVars>
          <dgm:bulletEnabled val="1"/>
        </dgm:presLayoutVars>
      </dgm:prSet>
      <dgm:spPr/>
    </dgm:pt>
  </dgm:ptLst>
  <dgm:cxnLst>
    <dgm:cxn modelId="{B4ACEF05-C310-E343-B812-257A2CC7A957}" srcId="{AE3B9EB5-DDC1-9B49-9F52-85909EEA1924}" destId="{90678CBD-989D-5B43-91D7-C59E961713B3}" srcOrd="2" destOrd="0" parTransId="{CC4FF139-DF97-F442-92E6-072F1A3001F6}" sibTransId="{5DBBC714-E31B-8B4F-9B73-9D8D64E47AE3}"/>
    <dgm:cxn modelId="{6A1EF80F-5DAA-D640-9A60-735408B3EA04}" type="presOf" srcId="{E8BC47D5-C5A5-5549-B8DA-B2244233DE31}" destId="{36E457B5-E7E8-5044-A769-6B7309C1972D}" srcOrd="0" destOrd="0" presId="urn:microsoft.com/office/officeart/2005/8/layout/bProcess4"/>
    <dgm:cxn modelId="{3E26B112-1C99-3841-8C98-5D885BC92E00}" type="presOf" srcId="{D41896DB-F3DC-4848-9E45-31482DA7708D}" destId="{8A5AD38B-6AF1-4441-A879-61948631EADB}" srcOrd="0" destOrd="0" presId="urn:microsoft.com/office/officeart/2005/8/layout/bProcess4"/>
    <dgm:cxn modelId="{E211DA1C-13DF-D44B-8A8E-409DFD70E30C}" type="presOf" srcId="{654D4997-405E-9B4E-867D-44607488A0C5}" destId="{23840A02-8A9E-BD42-B9AD-D0E6F03862EB}" srcOrd="0" destOrd="0" presId="urn:microsoft.com/office/officeart/2005/8/layout/bProcess4"/>
    <dgm:cxn modelId="{F7C4991D-ABF0-C74C-B98D-80F8767A0841}" type="presOf" srcId="{E2455850-D92F-D24C-81EB-2E11637187D7}" destId="{6CC69213-D336-BC4E-93EB-F024B423CC73}" srcOrd="0" destOrd="0" presId="urn:microsoft.com/office/officeart/2005/8/layout/bProcess4"/>
    <dgm:cxn modelId="{4D021C2A-B80F-5F47-80A9-1E0D64AFC575}" type="presOf" srcId="{5DBBC714-E31B-8B4F-9B73-9D8D64E47AE3}" destId="{9A91CF1F-720D-5842-B60A-CF816F95D73F}" srcOrd="0" destOrd="0" presId="urn:microsoft.com/office/officeart/2005/8/layout/bProcess4"/>
    <dgm:cxn modelId="{58B69030-C037-974A-9B47-3B28E5936ABF}" type="presOf" srcId="{90678CBD-989D-5B43-91D7-C59E961713B3}" destId="{8E8EF0FF-7A9A-474A-AD91-42D2DFB6F40C}" srcOrd="0" destOrd="0" presId="urn:microsoft.com/office/officeart/2005/8/layout/bProcess4"/>
    <dgm:cxn modelId="{77FAEF69-2CF3-574F-9F05-B1B4D118F9B4}" type="presOf" srcId="{66748A1F-C265-DD43-B28B-55ED70815D64}" destId="{D984E819-41E6-C746-9C98-0E12B370E6BB}" srcOrd="0" destOrd="0" presId="urn:microsoft.com/office/officeart/2005/8/layout/bProcess4"/>
    <dgm:cxn modelId="{785DB075-62BA-D64A-951C-D33F64470476}" type="presOf" srcId="{F7FD9D74-8152-2F4C-A78A-3178FAAB0A20}" destId="{B5B73F2D-F528-3F46-8817-716938F3DF0F}" srcOrd="0" destOrd="0" presId="urn:microsoft.com/office/officeart/2005/8/layout/bProcess4"/>
    <dgm:cxn modelId="{12BA127E-7A64-2D47-B5A4-0D7257D9A57B}" srcId="{AE3B9EB5-DDC1-9B49-9F52-85909EEA1924}" destId="{820E6F3C-34E5-9D4C-8BD4-2DB927F72EA5}" srcOrd="1" destOrd="0" parTransId="{1D04AE83-78FB-E14C-8912-F135A5CD2663}" sibTransId="{F7FD9D74-8152-2F4C-A78A-3178FAAB0A20}"/>
    <dgm:cxn modelId="{9A523D85-73EF-B44E-BB7C-B66303AD144D}" type="presOf" srcId="{C0B99E7C-8E62-7344-A9E1-143C0F9EDA2F}" destId="{CAB1A76C-1EB5-BE43-8860-424CA77DE28F}" srcOrd="0" destOrd="0" presId="urn:microsoft.com/office/officeart/2005/8/layout/bProcess4"/>
    <dgm:cxn modelId="{CF31438D-5782-2049-9DE1-8F91BC9FC7C0}" srcId="{AE3B9EB5-DDC1-9B49-9F52-85909EEA1924}" destId="{76FED680-6D73-D149-B390-EEABC8F10F4C}" srcOrd="0" destOrd="0" parTransId="{17F76A22-685E-5046-ABA8-34C71603932A}" sibTransId="{66748A1F-C265-DD43-B28B-55ED70815D64}"/>
    <dgm:cxn modelId="{46B5C39F-82B2-5146-B573-4BD92FD5480C}" srcId="{AE3B9EB5-DDC1-9B49-9F52-85909EEA1924}" destId="{DBD0F742-211D-634F-86D7-FACED9253786}" srcOrd="6" destOrd="0" parTransId="{E4B2D0B3-DF0E-D141-A007-3846DCF3A826}" sibTransId="{57A60B74-1A78-AC4E-A78B-F52C7712480B}"/>
    <dgm:cxn modelId="{274A8AA9-2928-A749-A8D9-F23BC27FB555}" srcId="{AE3B9EB5-DDC1-9B49-9F52-85909EEA1924}" destId="{E2455850-D92F-D24C-81EB-2E11637187D7}" srcOrd="3" destOrd="0" parTransId="{D2C0574E-B485-FE40-AB3F-6BFE93C69D8C}" sibTransId="{0DD018C3-9CB2-7E40-B847-89B6FFEE13EE}"/>
    <dgm:cxn modelId="{FEF357AE-8D35-0447-B02E-5EA60A85C06D}" type="presOf" srcId="{0DD018C3-9CB2-7E40-B847-89B6FFEE13EE}" destId="{A83985DD-F666-E245-88F9-E2B8D161DF4B}" srcOrd="0" destOrd="0" presId="urn:microsoft.com/office/officeart/2005/8/layout/bProcess4"/>
    <dgm:cxn modelId="{5E38F4B2-7487-8E48-8C61-97C8120CF090}" srcId="{AE3B9EB5-DDC1-9B49-9F52-85909EEA1924}" destId="{B910582D-CA98-FD4D-AA9C-5256B1E15FB4}" srcOrd="5" destOrd="0" parTransId="{08E28096-BADF-A54F-B14F-194C68CB85F6}" sibTransId="{D41896DB-F3DC-4848-9E45-31482DA7708D}"/>
    <dgm:cxn modelId="{C3994AC5-8F1A-C741-B8C8-4DE9A9A25EAF}" type="presOf" srcId="{76FED680-6D73-D149-B390-EEABC8F10F4C}" destId="{D5E7434C-6F98-474B-9BFB-26ECCC2E10B5}" srcOrd="0" destOrd="0" presId="urn:microsoft.com/office/officeart/2005/8/layout/bProcess4"/>
    <dgm:cxn modelId="{48FD16D0-4C39-F147-B046-2CC81C6D7B81}" type="presOf" srcId="{AE3B9EB5-DDC1-9B49-9F52-85909EEA1924}" destId="{ED477A7E-CA9C-D94A-8882-1E7B8BA00D65}" srcOrd="0" destOrd="0" presId="urn:microsoft.com/office/officeart/2005/8/layout/bProcess4"/>
    <dgm:cxn modelId="{FEACF0D2-2A28-844A-A3FE-F257279084B9}" srcId="{AE3B9EB5-DDC1-9B49-9F52-85909EEA1924}" destId="{E8BC47D5-C5A5-5549-B8DA-B2244233DE31}" srcOrd="4" destOrd="0" parTransId="{AE72152B-FDBA-0F4B-ADA0-ECC56ABD0BF5}" sibTransId="{654D4997-405E-9B4E-867D-44607488A0C5}"/>
    <dgm:cxn modelId="{9A1A1DDC-7DFE-C446-9A53-7376DE764356}" type="presOf" srcId="{820E6F3C-34E5-9D4C-8BD4-2DB927F72EA5}" destId="{4C75DBDC-8505-EA4D-8CF8-9ACDE260153B}" srcOrd="0" destOrd="0" presId="urn:microsoft.com/office/officeart/2005/8/layout/bProcess4"/>
    <dgm:cxn modelId="{0F73ABE1-E169-5742-8338-B39D193558AB}" type="presOf" srcId="{DBD0F742-211D-634F-86D7-FACED9253786}" destId="{579D0DE6-AC59-4540-BD7D-A64198A8FA45}" srcOrd="0" destOrd="0" presId="urn:microsoft.com/office/officeart/2005/8/layout/bProcess4"/>
    <dgm:cxn modelId="{A0EEE2E1-3336-B441-A50C-3B11B3907F5C}" type="presOf" srcId="{B910582D-CA98-FD4D-AA9C-5256B1E15FB4}" destId="{5CFAB6CA-0D22-B94E-BC52-78E91594C9BE}" srcOrd="0" destOrd="0" presId="urn:microsoft.com/office/officeart/2005/8/layout/bProcess4"/>
    <dgm:cxn modelId="{20D145E5-5D6F-254A-87D0-FCEAEF9DFCBF}" type="presOf" srcId="{57A60B74-1A78-AC4E-A78B-F52C7712480B}" destId="{84B92641-9484-754A-ACA8-5B4140AD989E}" srcOrd="0" destOrd="0" presId="urn:microsoft.com/office/officeart/2005/8/layout/bProcess4"/>
    <dgm:cxn modelId="{4BD8AFE6-B298-FD43-AC49-D59A335AD852}" srcId="{AE3B9EB5-DDC1-9B49-9F52-85909EEA1924}" destId="{C0B99E7C-8E62-7344-A9E1-143C0F9EDA2F}" srcOrd="7" destOrd="0" parTransId="{3A3DFC92-B4FC-8240-AB5E-7980C0F03511}" sibTransId="{43F6B9F4-653F-2B4D-A17F-4C6747F5296A}"/>
    <dgm:cxn modelId="{24F95AD2-F1F8-A941-B7AD-3E6021C8AEB9}" type="presParOf" srcId="{ED477A7E-CA9C-D94A-8882-1E7B8BA00D65}" destId="{E83FBAD2-7CFD-0C4C-BC06-56D7F929328F}" srcOrd="0" destOrd="0" presId="urn:microsoft.com/office/officeart/2005/8/layout/bProcess4"/>
    <dgm:cxn modelId="{CE33E1E7-0039-0945-8224-D0D39C283744}" type="presParOf" srcId="{E83FBAD2-7CFD-0C4C-BC06-56D7F929328F}" destId="{9317EE5F-F9AF-DA49-8C4B-E4D9E2F0D479}" srcOrd="0" destOrd="0" presId="urn:microsoft.com/office/officeart/2005/8/layout/bProcess4"/>
    <dgm:cxn modelId="{D75A4E4F-3DE6-6E44-87FF-9013522A63F6}" type="presParOf" srcId="{E83FBAD2-7CFD-0C4C-BC06-56D7F929328F}" destId="{D5E7434C-6F98-474B-9BFB-26ECCC2E10B5}" srcOrd="1" destOrd="0" presId="urn:microsoft.com/office/officeart/2005/8/layout/bProcess4"/>
    <dgm:cxn modelId="{906CC399-B5CD-1C4B-879D-1DC79D84EEC7}" type="presParOf" srcId="{ED477A7E-CA9C-D94A-8882-1E7B8BA00D65}" destId="{D984E819-41E6-C746-9C98-0E12B370E6BB}" srcOrd="1" destOrd="0" presId="urn:microsoft.com/office/officeart/2005/8/layout/bProcess4"/>
    <dgm:cxn modelId="{34AA928F-4C57-5641-9412-17A24006088C}" type="presParOf" srcId="{ED477A7E-CA9C-D94A-8882-1E7B8BA00D65}" destId="{A7A6EBFB-3E43-E447-BF38-BD67F31BC80D}" srcOrd="2" destOrd="0" presId="urn:microsoft.com/office/officeart/2005/8/layout/bProcess4"/>
    <dgm:cxn modelId="{D8247BEF-55A4-064B-BDC7-8FDDE0885D22}" type="presParOf" srcId="{A7A6EBFB-3E43-E447-BF38-BD67F31BC80D}" destId="{D866E4D9-B28F-BA43-B0F0-DC313923CF70}" srcOrd="0" destOrd="0" presId="urn:microsoft.com/office/officeart/2005/8/layout/bProcess4"/>
    <dgm:cxn modelId="{DAB0FB51-38CC-F249-A92B-E995F949DEA5}" type="presParOf" srcId="{A7A6EBFB-3E43-E447-BF38-BD67F31BC80D}" destId="{4C75DBDC-8505-EA4D-8CF8-9ACDE260153B}" srcOrd="1" destOrd="0" presId="urn:microsoft.com/office/officeart/2005/8/layout/bProcess4"/>
    <dgm:cxn modelId="{6072B271-ABFC-9B44-963D-BE369E375D19}" type="presParOf" srcId="{ED477A7E-CA9C-D94A-8882-1E7B8BA00D65}" destId="{B5B73F2D-F528-3F46-8817-716938F3DF0F}" srcOrd="3" destOrd="0" presId="urn:microsoft.com/office/officeart/2005/8/layout/bProcess4"/>
    <dgm:cxn modelId="{7064FA60-B473-144A-8EE3-E2A265E0C820}" type="presParOf" srcId="{ED477A7E-CA9C-D94A-8882-1E7B8BA00D65}" destId="{134F061A-B755-6144-A9DE-4E4C4BD5007E}" srcOrd="4" destOrd="0" presId="urn:microsoft.com/office/officeart/2005/8/layout/bProcess4"/>
    <dgm:cxn modelId="{2E170DB0-B1F3-5746-AAF9-F374165CD6F8}" type="presParOf" srcId="{134F061A-B755-6144-A9DE-4E4C4BD5007E}" destId="{BDC1F73C-D81B-4E43-AB22-B6BAD79C3553}" srcOrd="0" destOrd="0" presId="urn:microsoft.com/office/officeart/2005/8/layout/bProcess4"/>
    <dgm:cxn modelId="{8AE751FE-EA7F-5642-8C66-6A458F3FF86D}" type="presParOf" srcId="{134F061A-B755-6144-A9DE-4E4C4BD5007E}" destId="{8E8EF0FF-7A9A-474A-AD91-42D2DFB6F40C}" srcOrd="1" destOrd="0" presId="urn:microsoft.com/office/officeart/2005/8/layout/bProcess4"/>
    <dgm:cxn modelId="{8365C204-6867-AA4B-BEFD-BB5D80B67C2C}" type="presParOf" srcId="{ED477A7E-CA9C-D94A-8882-1E7B8BA00D65}" destId="{9A91CF1F-720D-5842-B60A-CF816F95D73F}" srcOrd="5" destOrd="0" presId="urn:microsoft.com/office/officeart/2005/8/layout/bProcess4"/>
    <dgm:cxn modelId="{0E2FDADF-5BCA-B048-BDF9-1CD88E1700B6}" type="presParOf" srcId="{ED477A7E-CA9C-D94A-8882-1E7B8BA00D65}" destId="{7AA0373B-87A2-0841-9A16-31E950BA9E44}" srcOrd="6" destOrd="0" presId="urn:microsoft.com/office/officeart/2005/8/layout/bProcess4"/>
    <dgm:cxn modelId="{B4102C00-F412-2547-AED2-A5087784D1A6}" type="presParOf" srcId="{7AA0373B-87A2-0841-9A16-31E950BA9E44}" destId="{561CCCF5-8C4D-4649-AAF7-92A4F295FD2E}" srcOrd="0" destOrd="0" presId="urn:microsoft.com/office/officeart/2005/8/layout/bProcess4"/>
    <dgm:cxn modelId="{DC2E02CD-8F96-C54A-BBFE-1958D55DE72C}" type="presParOf" srcId="{7AA0373B-87A2-0841-9A16-31E950BA9E44}" destId="{6CC69213-D336-BC4E-93EB-F024B423CC73}" srcOrd="1" destOrd="0" presId="urn:microsoft.com/office/officeart/2005/8/layout/bProcess4"/>
    <dgm:cxn modelId="{75D03481-E681-1848-A1EE-28D96436D421}" type="presParOf" srcId="{ED477A7E-CA9C-D94A-8882-1E7B8BA00D65}" destId="{A83985DD-F666-E245-88F9-E2B8D161DF4B}" srcOrd="7" destOrd="0" presId="urn:microsoft.com/office/officeart/2005/8/layout/bProcess4"/>
    <dgm:cxn modelId="{55831AAD-3102-4649-A06B-FB7CCE18B63D}" type="presParOf" srcId="{ED477A7E-CA9C-D94A-8882-1E7B8BA00D65}" destId="{26C77C6F-A141-7A46-8688-3085399B40E6}" srcOrd="8" destOrd="0" presId="urn:microsoft.com/office/officeart/2005/8/layout/bProcess4"/>
    <dgm:cxn modelId="{DB3140D6-4C22-0043-A3D6-CF088ACC2EF2}" type="presParOf" srcId="{26C77C6F-A141-7A46-8688-3085399B40E6}" destId="{339C7ED7-B403-8D49-80CA-064F666192C5}" srcOrd="0" destOrd="0" presId="urn:microsoft.com/office/officeart/2005/8/layout/bProcess4"/>
    <dgm:cxn modelId="{873CBD85-A547-6C4E-974F-8693F9DF7D03}" type="presParOf" srcId="{26C77C6F-A141-7A46-8688-3085399B40E6}" destId="{36E457B5-E7E8-5044-A769-6B7309C1972D}" srcOrd="1" destOrd="0" presId="urn:microsoft.com/office/officeart/2005/8/layout/bProcess4"/>
    <dgm:cxn modelId="{F939ECF1-BF9A-C24E-A2E1-3B1B4C46BA43}" type="presParOf" srcId="{ED477A7E-CA9C-D94A-8882-1E7B8BA00D65}" destId="{23840A02-8A9E-BD42-B9AD-D0E6F03862EB}" srcOrd="9" destOrd="0" presId="urn:microsoft.com/office/officeart/2005/8/layout/bProcess4"/>
    <dgm:cxn modelId="{023A4AB1-3BE2-3C48-AA68-83723363837D}" type="presParOf" srcId="{ED477A7E-CA9C-D94A-8882-1E7B8BA00D65}" destId="{481328B6-85CF-7D49-B7A0-06158F4D1CEA}" srcOrd="10" destOrd="0" presId="urn:microsoft.com/office/officeart/2005/8/layout/bProcess4"/>
    <dgm:cxn modelId="{165288B5-8678-CE45-97B8-A917E1092F1D}" type="presParOf" srcId="{481328B6-85CF-7D49-B7A0-06158F4D1CEA}" destId="{8681DE08-A45C-A546-8E67-1EE82AAC3F6B}" srcOrd="0" destOrd="0" presId="urn:microsoft.com/office/officeart/2005/8/layout/bProcess4"/>
    <dgm:cxn modelId="{CFF4FA4D-B417-9741-96FE-E210F513B10B}" type="presParOf" srcId="{481328B6-85CF-7D49-B7A0-06158F4D1CEA}" destId="{5CFAB6CA-0D22-B94E-BC52-78E91594C9BE}" srcOrd="1" destOrd="0" presId="urn:microsoft.com/office/officeart/2005/8/layout/bProcess4"/>
    <dgm:cxn modelId="{5DDD2A78-F1A6-C143-8BF3-5F0103CDCACC}" type="presParOf" srcId="{ED477A7E-CA9C-D94A-8882-1E7B8BA00D65}" destId="{8A5AD38B-6AF1-4441-A879-61948631EADB}" srcOrd="11" destOrd="0" presId="urn:microsoft.com/office/officeart/2005/8/layout/bProcess4"/>
    <dgm:cxn modelId="{2A87FBF3-4DBF-0645-85AC-C39B80D37FA4}" type="presParOf" srcId="{ED477A7E-CA9C-D94A-8882-1E7B8BA00D65}" destId="{F51DC56E-3E78-0C46-B686-BA43CD7BC889}" srcOrd="12" destOrd="0" presId="urn:microsoft.com/office/officeart/2005/8/layout/bProcess4"/>
    <dgm:cxn modelId="{DD60328D-148A-F449-BEE5-552481A99651}" type="presParOf" srcId="{F51DC56E-3E78-0C46-B686-BA43CD7BC889}" destId="{093FE574-4502-B344-B54C-DB24AE13B8FB}" srcOrd="0" destOrd="0" presId="urn:microsoft.com/office/officeart/2005/8/layout/bProcess4"/>
    <dgm:cxn modelId="{419E1BF7-A860-D844-9F4C-7FFED0A55DEB}" type="presParOf" srcId="{F51DC56E-3E78-0C46-B686-BA43CD7BC889}" destId="{579D0DE6-AC59-4540-BD7D-A64198A8FA45}" srcOrd="1" destOrd="0" presId="urn:microsoft.com/office/officeart/2005/8/layout/bProcess4"/>
    <dgm:cxn modelId="{18DFA7B8-89DE-6D47-AD10-C1C69E6B23E5}" type="presParOf" srcId="{ED477A7E-CA9C-D94A-8882-1E7B8BA00D65}" destId="{84B92641-9484-754A-ACA8-5B4140AD989E}" srcOrd="13" destOrd="0" presId="urn:microsoft.com/office/officeart/2005/8/layout/bProcess4"/>
    <dgm:cxn modelId="{A06593F8-4015-DB41-8A73-FA3A413850D5}" type="presParOf" srcId="{ED477A7E-CA9C-D94A-8882-1E7B8BA00D65}" destId="{15601C32-72E9-5648-BCA2-2E406999DBDB}" srcOrd="14" destOrd="0" presId="urn:microsoft.com/office/officeart/2005/8/layout/bProcess4"/>
    <dgm:cxn modelId="{480661CC-60A3-1F4A-BF17-E68D2EED590C}" type="presParOf" srcId="{15601C32-72E9-5648-BCA2-2E406999DBDB}" destId="{6C45E95C-4700-C840-8B91-7B33D7BABA59}" srcOrd="0" destOrd="0" presId="urn:microsoft.com/office/officeart/2005/8/layout/bProcess4"/>
    <dgm:cxn modelId="{690B5898-582E-BC44-BAE6-8D72D7457E67}" type="presParOf" srcId="{15601C32-72E9-5648-BCA2-2E406999DBDB}" destId="{CAB1A76C-1EB5-BE43-8860-424CA77DE28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5F253-382C-E14E-AF31-DE4F201BA6FF}">
      <dsp:nvSpPr>
        <dsp:cNvPr id="0" name=""/>
        <dsp:cNvSpPr/>
      </dsp:nvSpPr>
      <dsp:spPr>
        <a:xfrm>
          <a:off x="45" y="181382"/>
          <a:ext cx="4357880" cy="1145982"/>
        </a:xfrm>
        <a:prstGeom prst="rect">
          <a:avLst/>
        </a:prstGeom>
        <a:solidFill>
          <a:schemeClr val="bg1">
            <a:alpha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233E4F"/>
              </a:solidFill>
              <a:latin typeface="Raleway" pitchFamily="2" charset="77"/>
            </a:rPr>
            <a:t>Traditional models often:</a:t>
          </a:r>
          <a:endParaRPr lang="en-US" sz="2400" kern="1200" dirty="0">
            <a:solidFill>
              <a:srgbClr val="233E4F"/>
            </a:solidFill>
          </a:endParaRPr>
        </a:p>
      </dsp:txBody>
      <dsp:txXfrm>
        <a:off x="45" y="181382"/>
        <a:ext cx="4357880" cy="1145982"/>
      </dsp:txXfrm>
    </dsp:sp>
    <dsp:sp modelId="{9ABDB0B5-F00A-E94D-88DA-753FC7A81FF2}">
      <dsp:nvSpPr>
        <dsp:cNvPr id="0" name=""/>
        <dsp:cNvSpPr/>
      </dsp:nvSpPr>
      <dsp:spPr>
        <a:xfrm>
          <a:off x="1" y="1188720"/>
          <a:ext cx="4357880" cy="2415599"/>
        </a:xfrm>
        <a:prstGeom prst="rect">
          <a:avLst/>
        </a:prstGeom>
        <a:solidFill>
          <a:srgbClr val="233E4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solidFill>
              <a:schemeClr val="bg1"/>
            </a:solidFill>
            <a:latin typeface="Raleway" pitchFamily="2" charset="77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Raleway" pitchFamily="2" charset="77"/>
            </a:rPr>
            <a:t>focus only on medication access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Raleway" pitchFamily="2" charset="77"/>
            </a:rPr>
            <a:t>lack wraparound support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Raleway" pitchFamily="2" charset="77"/>
            </a:rPr>
            <a:t>struggle with retention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Raleway" pitchFamily="2" charset="77"/>
            </a:rPr>
            <a:t>fail during transitions of care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Raleway" pitchFamily="2" charset="77"/>
            </a:rPr>
            <a:t>create provider burnout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" y="1188720"/>
        <a:ext cx="4357880" cy="2415599"/>
      </dsp:txXfrm>
    </dsp:sp>
    <dsp:sp modelId="{049D5A99-A8EF-3A40-9AE0-E7152B1E95E2}">
      <dsp:nvSpPr>
        <dsp:cNvPr id="0" name=""/>
        <dsp:cNvSpPr/>
      </dsp:nvSpPr>
      <dsp:spPr>
        <a:xfrm>
          <a:off x="4968029" y="231694"/>
          <a:ext cx="4357880" cy="1056433"/>
        </a:xfrm>
        <a:prstGeom prst="rect">
          <a:avLst/>
        </a:prstGeom>
        <a:solidFill>
          <a:schemeClr val="bg1">
            <a:alpha val="75334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233E4F"/>
              </a:solidFill>
              <a:latin typeface="Raleway" pitchFamily="2" charset="77"/>
            </a:rPr>
            <a:t>Current realities:</a:t>
          </a:r>
          <a:endParaRPr lang="en-US" sz="2400" kern="1200" dirty="0">
            <a:solidFill>
              <a:srgbClr val="233E4F"/>
            </a:solidFill>
          </a:endParaRPr>
        </a:p>
      </dsp:txBody>
      <dsp:txXfrm>
        <a:off x="4968029" y="231694"/>
        <a:ext cx="4357880" cy="1056433"/>
      </dsp:txXfrm>
    </dsp:sp>
    <dsp:sp modelId="{B2C1168D-2E2B-6046-92EF-A57910B740AC}">
      <dsp:nvSpPr>
        <dsp:cNvPr id="0" name=""/>
        <dsp:cNvSpPr/>
      </dsp:nvSpPr>
      <dsp:spPr>
        <a:xfrm>
          <a:off x="4968029" y="1211770"/>
          <a:ext cx="4357880" cy="2415599"/>
        </a:xfrm>
        <a:prstGeom prst="rect">
          <a:avLst/>
        </a:prstGeom>
        <a:solidFill>
          <a:srgbClr val="233E4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solidFill>
              <a:schemeClr val="bg1"/>
            </a:solidFill>
            <a:latin typeface="Raleway" pitchFamily="2" charset="77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Raleway" pitchFamily="2" charset="77"/>
            </a:rPr>
            <a:t>fentanyl complexity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Raleway" pitchFamily="2" charset="77"/>
            </a:rPr>
            <a:t>co-occurring conditions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Raleway" pitchFamily="2" charset="77"/>
            </a:rPr>
            <a:t>justice re-entry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Raleway" pitchFamily="2" charset="77"/>
            </a:rPr>
            <a:t>unstable housing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Raleway" pitchFamily="2" charset="77"/>
            </a:rPr>
            <a:t>workforce shortages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bg1"/>
              </a:solidFill>
              <a:latin typeface="Raleway" pitchFamily="2" charset="77"/>
            </a:rPr>
            <a:t>fragmented care </a:t>
          </a:r>
        </a:p>
      </dsp:txBody>
      <dsp:txXfrm>
        <a:off x="4968029" y="1211770"/>
        <a:ext cx="4357880" cy="2415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5F253-382C-E14E-AF31-DE4F201BA6FF}">
      <dsp:nvSpPr>
        <dsp:cNvPr id="0" name=""/>
        <dsp:cNvSpPr/>
      </dsp:nvSpPr>
      <dsp:spPr>
        <a:xfrm>
          <a:off x="50" y="6288"/>
          <a:ext cx="4835541" cy="822956"/>
        </a:xfrm>
        <a:prstGeom prst="rect">
          <a:avLst/>
        </a:prstGeom>
        <a:solidFill>
          <a:schemeClr val="bg1">
            <a:alpha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233E4F"/>
              </a:solidFill>
              <a:latin typeface="Raleway" pitchFamily="2" charset="77"/>
            </a:rPr>
            <a:t>Remaining Gaps:</a:t>
          </a:r>
          <a:endParaRPr lang="en-US" sz="2400" kern="1200" dirty="0">
            <a:solidFill>
              <a:srgbClr val="233E4F"/>
            </a:solidFill>
          </a:endParaRPr>
        </a:p>
      </dsp:txBody>
      <dsp:txXfrm>
        <a:off x="50" y="6288"/>
        <a:ext cx="4835541" cy="822956"/>
      </dsp:txXfrm>
    </dsp:sp>
    <dsp:sp modelId="{9ABDB0B5-F00A-E94D-88DA-753FC7A81FF2}">
      <dsp:nvSpPr>
        <dsp:cNvPr id="0" name=""/>
        <dsp:cNvSpPr/>
      </dsp:nvSpPr>
      <dsp:spPr>
        <a:xfrm>
          <a:off x="2" y="681793"/>
          <a:ext cx="4835541" cy="2685982"/>
        </a:xfrm>
        <a:prstGeom prst="rect">
          <a:avLst/>
        </a:prstGeom>
        <a:solidFill>
          <a:srgbClr val="233E4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chemeClr val="bg1"/>
            </a:solidFill>
            <a:latin typeface="Raleway" pitchFamily="2" charset="77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bg1"/>
              </a:solidFill>
              <a:latin typeface="Raleway" pitchFamily="2" charset="77"/>
            </a:rPr>
            <a:t>relapse prevention support </a:t>
          </a:r>
          <a:endParaRPr lang="en-US" sz="1600" kern="1200" dirty="0">
            <a:solidFill>
              <a:schemeClr val="bg1"/>
            </a:solidFill>
            <a:latin typeface="Raleway" pitchFamily="2" charset="77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family engagement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care coordination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justice re-entry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perinatal support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adolescent pathways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SDOH stabilization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reimbursement gaps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long-term engagement </a:t>
          </a:r>
        </a:p>
      </dsp:txBody>
      <dsp:txXfrm>
        <a:off x="2" y="681793"/>
        <a:ext cx="4835541" cy="2685982"/>
      </dsp:txXfrm>
    </dsp:sp>
    <dsp:sp modelId="{049D5A99-A8EF-3A40-9AE0-E7152B1E95E2}">
      <dsp:nvSpPr>
        <dsp:cNvPr id="0" name=""/>
        <dsp:cNvSpPr/>
      </dsp:nvSpPr>
      <dsp:spPr>
        <a:xfrm>
          <a:off x="5512567" y="21101"/>
          <a:ext cx="4835541" cy="763706"/>
        </a:xfrm>
        <a:prstGeom prst="rect">
          <a:avLst/>
        </a:prstGeom>
        <a:solidFill>
          <a:schemeClr val="bg1">
            <a:alpha val="75334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233E4F"/>
              </a:solidFill>
              <a:latin typeface="Raleway" pitchFamily="2" charset="77"/>
            </a:rPr>
            <a:t>New Capabilities:</a:t>
          </a:r>
          <a:endParaRPr lang="en-US" sz="2400" kern="1200" dirty="0">
            <a:solidFill>
              <a:srgbClr val="233E4F"/>
            </a:solidFill>
          </a:endParaRPr>
        </a:p>
      </dsp:txBody>
      <dsp:txXfrm>
        <a:off x="5512567" y="21101"/>
        <a:ext cx="4835541" cy="763706"/>
      </dsp:txXfrm>
    </dsp:sp>
    <dsp:sp modelId="{B2C1168D-2E2B-6046-92EF-A57910B740AC}">
      <dsp:nvSpPr>
        <dsp:cNvPr id="0" name=""/>
        <dsp:cNvSpPr/>
      </dsp:nvSpPr>
      <dsp:spPr>
        <a:xfrm>
          <a:off x="5512567" y="748554"/>
          <a:ext cx="4835541" cy="2685982"/>
        </a:xfrm>
        <a:prstGeom prst="rect">
          <a:avLst/>
        </a:prstGeom>
        <a:solidFill>
          <a:srgbClr val="233E4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chemeClr val="bg1"/>
            </a:solidFill>
            <a:latin typeface="Raleway" pitchFamily="2" charset="77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Psychoeducation groups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Peer support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Contingency management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Employment assistance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Lead care managers (LCMs)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Family telehealth integration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Structured care tracks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Re-entry support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Higher-touch engagement models</a:t>
          </a:r>
        </a:p>
      </dsp:txBody>
      <dsp:txXfrm>
        <a:off x="5512567" y="748554"/>
        <a:ext cx="4835541" cy="2685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F0F78-36A5-4D4E-95DB-13B94A43131D}">
      <dsp:nvSpPr>
        <dsp:cNvPr id="0" name=""/>
        <dsp:cNvSpPr/>
      </dsp:nvSpPr>
      <dsp:spPr>
        <a:xfrm>
          <a:off x="0" y="0"/>
          <a:ext cx="3887098" cy="3887098"/>
        </a:xfrm>
        <a:prstGeom prst="pie">
          <a:avLst>
            <a:gd name="adj1" fmla="val 5400000"/>
            <a:gd name="adj2" fmla="val 16200000"/>
          </a:avLst>
        </a:prstGeom>
        <a:solidFill>
          <a:srgbClr val="233E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8566B-9869-B449-95AF-AB1FC11A7638}">
      <dsp:nvSpPr>
        <dsp:cNvPr id="0" name=""/>
        <dsp:cNvSpPr/>
      </dsp:nvSpPr>
      <dsp:spPr>
        <a:xfrm>
          <a:off x="1943549" y="0"/>
          <a:ext cx="7448399" cy="3887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233E4F"/>
              </a:solidFill>
              <a:latin typeface="Raleway" pitchFamily="2" charset="77"/>
            </a:rPr>
            <a:t>Core Philosophy</a:t>
          </a:r>
          <a:endParaRPr lang="en-US" sz="2000" kern="1200" dirty="0">
            <a:solidFill>
              <a:srgbClr val="233E4F"/>
            </a:solidFill>
          </a:endParaRPr>
        </a:p>
      </dsp:txBody>
      <dsp:txXfrm>
        <a:off x="1943549" y="0"/>
        <a:ext cx="3724199" cy="1166131"/>
      </dsp:txXfrm>
    </dsp:sp>
    <dsp:sp modelId="{9DE5F5FE-3EE0-C748-8E6E-9F2C3B04D7E7}">
      <dsp:nvSpPr>
        <dsp:cNvPr id="0" name=""/>
        <dsp:cNvSpPr/>
      </dsp:nvSpPr>
      <dsp:spPr>
        <a:xfrm>
          <a:off x="680243" y="1166131"/>
          <a:ext cx="2526611" cy="2526611"/>
        </a:xfrm>
        <a:prstGeom prst="pie">
          <a:avLst>
            <a:gd name="adj1" fmla="val 5400000"/>
            <a:gd name="adj2" fmla="val 16200000"/>
          </a:avLst>
        </a:prstGeom>
        <a:solidFill>
          <a:srgbClr val="233E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786B5-1078-CA4C-897F-988CDF8BCFEE}">
      <dsp:nvSpPr>
        <dsp:cNvPr id="0" name=""/>
        <dsp:cNvSpPr/>
      </dsp:nvSpPr>
      <dsp:spPr>
        <a:xfrm>
          <a:off x="1943549" y="1166131"/>
          <a:ext cx="7448399" cy="25266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233E4F"/>
              </a:solidFill>
              <a:latin typeface="Raleway" pitchFamily="2" charset="77"/>
            </a:rPr>
            <a:t>Components</a:t>
          </a:r>
          <a:endParaRPr lang="en-US" sz="2000" kern="1200" dirty="0">
            <a:solidFill>
              <a:srgbClr val="233E4F"/>
            </a:solidFill>
          </a:endParaRPr>
        </a:p>
      </dsp:txBody>
      <dsp:txXfrm>
        <a:off x="1943549" y="1166131"/>
        <a:ext cx="3724199" cy="1166128"/>
      </dsp:txXfrm>
    </dsp:sp>
    <dsp:sp modelId="{298BB1C9-71CF-8A41-80F1-13F177104756}">
      <dsp:nvSpPr>
        <dsp:cNvPr id="0" name=""/>
        <dsp:cNvSpPr/>
      </dsp:nvSpPr>
      <dsp:spPr>
        <a:xfrm>
          <a:off x="1360484" y="2332259"/>
          <a:ext cx="1166128" cy="1166128"/>
        </a:xfrm>
        <a:prstGeom prst="pie">
          <a:avLst>
            <a:gd name="adj1" fmla="val 5400000"/>
            <a:gd name="adj2" fmla="val 16200000"/>
          </a:avLst>
        </a:prstGeom>
        <a:solidFill>
          <a:srgbClr val="233E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49B1A-A665-594A-9049-E537A2A7F8BC}">
      <dsp:nvSpPr>
        <dsp:cNvPr id="0" name=""/>
        <dsp:cNvSpPr/>
      </dsp:nvSpPr>
      <dsp:spPr>
        <a:xfrm>
          <a:off x="1943549" y="2332259"/>
          <a:ext cx="7448399" cy="1166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233E4F"/>
              </a:solidFill>
              <a:latin typeface="Raleway" pitchFamily="2" charset="77"/>
            </a:rPr>
            <a:t>Important Concept</a:t>
          </a:r>
          <a:endParaRPr lang="en-US" sz="2000" kern="1200" dirty="0">
            <a:solidFill>
              <a:srgbClr val="233E4F"/>
            </a:solidFill>
          </a:endParaRPr>
        </a:p>
      </dsp:txBody>
      <dsp:txXfrm>
        <a:off x="1943549" y="2332259"/>
        <a:ext cx="3724199" cy="1166128"/>
      </dsp:txXfrm>
    </dsp:sp>
    <dsp:sp modelId="{0DC10CA3-9B68-FE49-B078-580FB8035837}">
      <dsp:nvSpPr>
        <dsp:cNvPr id="0" name=""/>
        <dsp:cNvSpPr/>
      </dsp:nvSpPr>
      <dsp:spPr>
        <a:xfrm>
          <a:off x="5667748" y="0"/>
          <a:ext cx="3724199" cy="11661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Raleway" pitchFamily="2" charset="77"/>
            </a:rPr>
            <a:t>“Every patient receives a wraparound approach — but intensity varies based on need.”</a:t>
          </a:r>
        </a:p>
      </dsp:txBody>
      <dsp:txXfrm>
        <a:off x="5667748" y="0"/>
        <a:ext cx="3724199" cy="1166131"/>
      </dsp:txXfrm>
    </dsp:sp>
    <dsp:sp modelId="{8B06018F-45CB-A142-8DE4-66E75C74EAEA}">
      <dsp:nvSpPr>
        <dsp:cNvPr id="0" name=""/>
        <dsp:cNvSpPr/>
      </dsp:nvSpPr>
      <dsp:spPr>
        <a:xfrm>
          <a:off x="5667748" y="1166131"/>
          <a:ext cx="3724199" cy="11661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>
            <a:latin typeface="Raleway" pitchFamily="2" charset="77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Raleway" pitchFamily="2" charset="77"/>
            </a:rPr>
            <a:t>Medical + behavioral integration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Raleway" pitchFamily="2" charset="77"/>
            </a:rPr>
            <a:t>Family involvement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Raleway" pitchFamily="2" charset="77"/>
            </a:rPr>
            <a:t>Telehealth support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Raleway" pitchFamily="2" charset="77"/>
            </a:rPr>
            <a:t>High-touch stabilization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Raleway" pitchFamily="2" charset="77"/>
            </a:rPr>
            <a:t>Weekly interdisciplinary review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Raleway" pitchFamily="2" charset="77"/>
            </a:rPr>
            <a:t>Dynamic reassessment </a:t>
          </a:r>
          <a:br>
            <a:rPr lang="en-US" sz="1600" kern="1200" dirty="0">
              <a:latin typeface="Raleway" pitchFamily="2" charset="77"/>
            </a:rPr>
          </a:br>
          <a:endParaRPr lang="en-US" sz="1600" kern="1200" dirty="0"/>
        </a:p>
      </dsp:txBody>
      <dsp:txXfrm>
        <a:off x="5667748" y="1166131"/>
        <a:ext cx="3724199" cy="1166128"/>
      </dsp:txXfrm>
    </dsp:sp>
    <dsp:sp modelId="{D314A07E-953E-8243-8E1B-41284BF72038}">
      <dsp:nvSpPr>
        <dsp:cNvPr id="0" name=""/>
        <dsp:cNvSpPr/>
      </dsp:nvSpPr>
      <dsp:spPr>
        <a:xfrm>
          <a:off x="5667748" y="2332259"/>
          <a:ext cx="3724199" cy="116612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Raleway" pitchFamily="2" charset="77"/>
            </a:rPr>
            <a:t>Low barrier to entry + precision support allocation</a:t>
          </a:r>
        </a:p>
      </dsp:txBody>
      <dsp:txXfrm>
        <a:off x="5667748" y="2332259"/>
        <a:ext cx="3724199" cy="1166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343D9-030F-274F-8BF7-E7E4812F7F27}">
      <dsp:nvSpPr>
        <dsp:cNvPr id="0" name=""/>
        <dsp:cNvSpPr/>
      </dsp:nvSpPr>
      <dsp:spPr>
        <a:xfrm>
          <a:off x="1820" y="1394188"/>
          <a:ext cx="3882566" cy="2329539"/>
        </a:xfrm>
        <a:prstGeom prst="roundRect">
          <a:avLst>
            <a:gd name="adj" fmla="val 10000"/>
          </a:avLst>
        </a:prstGeom>
        <a:solidFill>
          <a:srgbClr val="233E4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Raleway" pitchFamily="2" charset="77"/>
            </a:rPr>
            <a:t>Initial Entry: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Raleway" pitchFamily="2" charset="77"/>
            </a:rPr>
            <a:t>Immediate access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Raleway" pitchFamily="2" charset="77"/>
            </a:rPr>
            <a:t>Minimal barriers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Raleway" pitchFamily="2" charset="77"/>
            </a:rPr>
            <a:t>Telehealth intake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Raleway" pitchFamily="2" charset="77"/>
            </a:rPr>
            <a:t>Rapid assessment </a:t>
          </a:r>
        </a:p>
      </dsp:txBody>
      <dsp:txXfrm>
        <a:off x="70050" y="1462418"/>
        <a:ext cx="3746106" cy="2193079"/>
      </dsp:txXfrm>
    </dsp:sp>
    <dsp:sp modelId="{30982B2E-4A8E-2446-B583-B3F0572F11BD}">
      <dsp:nvSpPr>
        <dsp:cNvPr id="0" name=""/>
        <dsp:cNvSpPr/>
      </dsp:nvSpPr>
      <dsp:spPr>
        <a:xfrm>
          <a:off x="4272643" y="2077519"/>
          <a:ext cx="823104" cy="962876"/>
        </a:xfrm>
        <a:prstGeom prst="rightArrow">
          <a:avLst>
            <a:gd name="adj1" fmla="val 60000"/>
            <a:gd name="adj2" fmla="val 50000"/>
          </a:avLst>
        </a:prstGeom>
        <a:solidFill>
          <a:srgbClr val="3A6B8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272643" y="2270094"/>
        <a:ext cx="576173" cy="577726"/>
      </dsp:txXfrm>
    </dsp:sp>
    <dsp:sp modelId="{D02C2C59-8F6C-4444-AEF1-C0E54137C161}">
      <dsp:nvSpPr>
        <dsp:cNvPr id="0" name=""/>
        <dsp:cNvSpPr/>
      </dsp:nvSpPr>
      <dsp:spPr>
        <a:xfrm>
          <a:off x="5437413" y="1394188"/>
          <a:ext cx="3882566" cy="2329539"/>
        </a:xfrm>
        <a:prstGeom prst="roundRect">
          <a:avLst>
            <a:gd name="adj" fmla="val 10000"/>
          </a:avLst>
        </a:prstGeom>
        <a:solidFill>
          <a:srgbClr val="233E4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Raleway" pitchFamily="2" charset="77"/>
            </a:rPr>
            <a:t>Then:</a:t>
          </a:r>
          <a:endParaRPr lang="en-US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Raleway" pitchFamily="2" charset="77"/>
            </a:rPr>
            <a:t>Risk stratification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Raleway" pitchFamily="2" charset="77"/>
            </a:rPr>
            <a:t>Interdisciplinary review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Raleway" pitchFamily="2" charset="77"/>
            </a:rPr>
            <a:t>High-priority identification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Raleway" pitchFamily="2" charset="77"/>
            </a:rPr>
            <a:t>Assigned lead care manager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Raleway" pitchFamily="2" charset="77"/>
            </a:rPr>
            <a:t>Escalated touchpoints </a:t>
          </a:r>
        </a:p>
      </dsp:txBody>
      <dsp:txXfrm>
        <a:off x="5505643" y="1462418"/>
        <a:ext cx="3746106" cy="2193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09865-0EA2-7A43-AABB-A40AD0B0B19B}">
      <dsp:nvSpPr>
        <dsp:cNvPr id="0" name=""/>
        <dsp:cNvSpPr/>
      </dsp:nvSpPr>
      <dsp:spPr>
        <a:xfrm>
          <a:off x="50" y="17098"/>
          <a:ext cx="4835541" cy="259200"/>
        </a:xfrm>
        <a:prstGeom prst="rect">
          <a:avLst/>
        </a:prstGeom>
        <a:solidFill>
          <a:srgbClr val="233E4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bg1"/>
            </a:solidFill>
            <a:latin typeface="Raleway" pitchFamily="2" charset="77"/>
          </a:endParaRPr>
        </a:p>
      </dsp:txBody>
      <dsp:txXfrm>
        <a:off x="50" y="17098"/>
        <a:ext cx="4835541" cy="259200"/>
      </dsp:txXfrm>
    </dsp:sp>
    <dsp:sp modelId="{9AF46D01-B545-1D48-81EE-854E4EE17034}">
      <dsp:nvSpPr>
        <dsp:cNvPr id="0" name=""/>
        <dsp:cNvSpPr/>
      </dsp:nvSpPr>
      <dsp:spPr>
        <a:xfrm>
          <a:off x="50" y="276299"/>
          <a:ext cx="4835541" cy="3162240"/>
        </a:xfrm>
        <a:prstGeom prst="rect">
          <a:avLst/>
        </a:prstGeom>
        <a:solidFill>
          <a:srgbClr val="233E4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bg1"/>
              </a:solidFill>
              <a:latin typeface="Raleway" pitchFamily="2" charset="77"/>
            </a:rPr>
            <a:t>Mission</a:t>
          </a:r>
          <a:endParaRPr lang="en-US" sz="1600" kern="1200" dirty="0">
            <a:solidFill>
              <a:schemeClr val="bg1"/>
            </a:solidFill>
            <a:latin typeface="Raleway" pitchFamily="2" charset="77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Staff discomfort with treating SUD populations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Competence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Lack of confidence/training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bg1"/>
              </a:solidFill>
              <a:latin typeface="Raleway" pitchFamily="2" charset="77"/>
            </a:rPr>
            <a:t>Risk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Fear of: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liability 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noncompliance 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diversion 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burnout 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legal exposure </a:t>
          </a:r>
        </a:p>
      </dsp:txBody>
      <dsp:txXfrm>
        <a:off x="50" y="276299"/>
        <a:ext cx="4835541" cy="3162240"/>
      </dsp:txXfrm>
    </dsp:sp>
    <dsp:sp modelId="{3D9E542E-95CB-6142-9C97-CAB7317DEEA5}">
      <dsp:nvSpPr>
        <dsp:cNvPr id="0" name=""/>
        <dsp:cNvSpPr/>
      </dsp:nvSpPr>
      <dsp:spPr>
        <a:xfrm>
          <a:off x="5512567" y="17098"/>
          <a:ext cx="4835541" cy="259200"/>
        </a:xfrm>
        <a:prstGeom prst="rect">
          <a:avLst/>
        </a:prstGeom>
        <a:solidFill>
          <a:srgbClr val="233E4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bg1"/>
            </a:solidFill>
            <a:latin typeface="Raleway" pitchFamily="2" charset="77"/>
          </a:endParaRPr>
        </a:p>
      </dsp:txBody>
      <dsp:txXfrm>
        <a:off x="5512567" y="17098"/>
        <a:ext cx="4835541" cy="259200"/>
      </dsp:txXfrm>
    </dsp:sp>
    <dsp:sp modelId="{7CB41BF9-75E6-D146-A217-786CFD77B99A}">
      <dsp:nvSpPr>
        <dsp:cNvPr id="0" name=""/>
        <dsp:cNvSpPr/>
      </dsp:nvSpPr>
      <dsp:spPr>
        <a:xfrm>
          <a:off x="5512567" y="276299"/>
          <a:ext cx="4835541" cy="3162240"/>
        </a:xfrm>
        <a:prstGeom prst="rect">
          <a:avLst/>
        </a:prstGeom>
        <a:solidFill>
          <a:srgbClr val="233E4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20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solidFill>
                <a:schemeClr val="bg1"/>
              </a:solidFill>
              <a:latin typeface="Raleway" pitchFamily="2" charset="77"/>
            </a:rPr>
            <a:t>Leadership Strategies</a:t>
          </a:r>
          <a:endParaRPr lang="en-US" sz="1600" kern="1200" dirty="0">
            <a:solidFill>
              <a:schemeClr val="bg1"/>
            </a:solidFill>
            <a:latin typeface="Raleway" pitchFamily="2" charset="77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Strong clinical champion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Mid-level peer champion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Ongoing reinforcement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Workforce protection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Psychological safety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Modeling behavior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Repetition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Accountability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  <a:latin typeface="Raleway" pitchFamily="2" charset="77"/>
            </a:rPr>
            <a:t>Incentivization </a:t>
          </a:r>
        </a:p>
      </dsp:txBody>
      <dsp:txXfrm>
        <a:off x="5512567" y="276299"/>
        <a:ext cx="4835541" cy="31622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4E819-41E6-C746-9C98-0E12B370E6BB}">
      <dsp:nvSpPr>
        <dsp:cNvPr id="0" name=""/>
        <dsp:cNvSpPr/>
      </dsp:nvSpPr>
      <dsp:spPr>
        <a:xfrm rot="5400000">
          <a:off x="1146188" y="801141"/>
          <a:ext cx="1251664" cy="151004"/>
        </a:xfrm>
        <a:prstGeom prst="rect">
          <a:avLst/>
        </a:prstGeom>
        <a:solidFill>
          <a:srgbClr val="233E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7434C-6F98-474B-9BFB-26ECCC2E10B5}">
      <dsp:nvSpPr>
        <dsp:cNvPr id="0" name=""/>
        <dsp:cNvSpPr/>
      </dsp:nvSpPr>
      <dsp:spPr>
        <a:xfrm>
          <a:off x="1433101" y="820"/>
          <a:ext cx="1677827" cy="1006696"/>
        </a:xfrm>
        <a:prstGeom prst="roundRect">
          <a:avLst>
            <a:gd name="adj" fmla="val 10000"/>
          </a:avLst>
        </a:prstGeom>
        <a:solidFill>
          <a:srgbClr val="233E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Raleway" pitchFamily="2" charset="77"/>
            </a:rPr>
            <a:t>Flattening ownership across teams </a:t>
          </a:r>
          <a:endParaRPr lang="en-US" sz="1500" kern="1200"/>
        </a:p>
      </dsp:txBody>
      <dsp:txXfrm>
        <a:off x="1462586" y="30305"/>
        <a:ext cx="1618857" cy="947726"/>
      </dsp:txXfrm>
    </dsp:sp>
    <dsp:sp modelId="{B5B73F2D-F528-3F46-8817-716938F3DF0F}">
      <dsp:nvSpPr>
        <dsp:cNvPr id="0" name=""/>
        <dsp:cNvSpPr/>
      </dsp:nvSpPr>
      <dsp:spPr>
        <a:xfrm rot="5400000">
          <a:off x="1146188" y="2059511"/>
          <a:ext cx="1251664" cy="151004"/>
        </a:xfrm>
        <a:prstGeom prst="rect">
          <a:avLst/>
        </a:prstGeom>
        <a:solidFill>
          <a:srgbClr val="233E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5DBDC-8505-EA4D-8CF8-9ACDE260153B}">
      <dsp:nvSpPr>
        <dsp:cNvPr id="0" name=""/>
        <dsp:cNvSpPr/>
      </dsp:nvSpPr>
      <dsp:spPr>
        <a:xfrm>
          <a:off x="1433101" y="1259190"/>
          <a:ext cx="1677827" cy="1006696"/>
        </a:xfrm>
        <a:prstGeom prst="roundRect">
          <a:avLst>
            <a:gd name="adj" fmla="val 10000"/>
          </a:avLst>
        </a:prstGeom>
        <a:solidFill>
          <a:srgbClr val="233E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Raleway" pitchFamily="2" charset="77"/>
            </a:rPr>
            <a:t>Cross-training staff </a:t>
          </a:r>
          <a:endParaRPr lang="en-US" sz="1500" kern="1200" dirty="0">
            <a:latin typeface="Raleway" pitchFamily="2" charset="77"/>
          </a:endParaRPr>
        </a:p>
      </dsp:txBody>
      <dsp:txXfrm>
        <a:off x="1462586" y="1288675"/>
        <a:ext cx="1618857" cy="947726"/>
      </dsp:txXfrm>
    </dsp:sp>
    <dsp:sp modelId="{9A91CF1F-720D-5842-B60A-CF816F95D73F}">
      <dsp:nvSpPr>
        <dsp:cNvPr id="0" name=""/>
        <dsp:cNvSpPr/>
      </dsp:nvSpPr>
      <dsp:spPr>
        <a:xfrm>
          <a:off x="1775373" y="2688696"/>
          <a:ext cx="2224804" cy="151004"/>
        </a:xfrm>
        <a:prstGeom prst="rect">
          <a:avLst/>
        </a:prstGeom>
        <a:solidFill>
          <a:srgbClr val="233E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EF0FF-7A9A-474A-AD91-42D2DFB6F40C}">
      <dsp:nvSpPr>
        <dsp:cNvPr id="0" name=""/>
        <dsp:cNvSpPr/>
      </dsp:nvSpPr>
      <dsp:spPr>
        <a:xfrm>
          <a:off x="1433101" y="2517561"/>
          <a:ext cx="1677827" cy="1006696"/>
        </a:xfrm>
        <a:prstGeom prst="roundRect">
          <a:avLst>
            <a:gd name="adj" fmla="val 10000"/>
          </a:avLst>
        </a:prstGeom>
        <a:solidFill>
          <a:srgbClr val="233E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Raleway" pitchFamily="2" charset="77"/>
            </a:rPr>
            <a:t>Interdisciplinary collaboration </a:t>
          </a:r>
          <a:endParaRPr lang="en-US" sz="1500" kern="1200" dirty="0">
            <a:latin typeface="Raleway" pitchFamily="2" charset="77"/>
          </a:endParaRPr>
        </a:p>
      </dsp:txBody>
      <dsp:txXfrm>
        <a:off x="1462586" y="2547046"/>
        <a:ext cx="1618857" cy="947726"/>
      </dsp:txXfrm>
    </dsp:sp>
    <dsp:sp modelId="{A83985DD-F666-E245-88F9-E2B8D161DF4B}">
      <dsp:nvSpPr>
        <dsp:cNvPr id="0" name=""/>
        <dsp:cNvSpPr/>
      </dsp:nvSpPr>
      <dsp:spPr>
        <a:xfrm rot="16200000">
          <a:off x="3377698" y="2059511"/>
          <a:ext cx="1251664" cy="151004"/>
        </a:xfrm>
        <a:prstGeom prst="rect">
          <a:avLst/>
        </a:prstGeom>
        <a:solidFill>
          <a:srgbClr val="233E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69213-D336-BC4E-93EB-F024B423CC73}">
      <dsp:nvSpPr>
        <dsp:cNvPr id="0" name=""/>
        <dsp:cNvSpPr/>
      </dsp:nvSpPr>
      <dsp:spPr>
        <a:xfrm>
          <a:off x="3664611" y="2517561"/>
          <a:ext cx="1677827" cy="1006696"/>
        </a:xfrm>
        <a:prstGeom prst="roundRect">
          <a:avLst>
            <a:gd name="adj" fmla="val 10000"/>
          </a:avLst>
        </a:prstGeom>
        <a:solidFill>
          <a:srgbClr val="233E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Raleway" pitchFamily="2" charset="77"/>
            </a:rPr>
            <a:t>Protecting workforce capacity </a:t>
          </a:r>
        </a:p>
      </dsp:txBody>
      <dsp:txXfrm>
        <a:off x="3694096" y="2547046"/>
        <a:ext cx="1618857" cy="947726"/>
      </dsp:txXfrm>
    </dsp:sp>
    <dsp:sp modelId="{23840A02-8A9E-BD42-B9AD-D0E6F03862EB}">
      <dsp:nvSpPr>
        <dsp:cNvPr id="0" name=""/>
        <dsp:cNvSpPr/>
      </dsp:nvSpPr>
      <dsp:spPr>
        <a:xfrm rot="16200000">
          <a:off x="3377698" y="801141"/>
          <a:ext cx="1251664" cy="151004"/>
        </a:xfrm>
        <a:prstGeom prst="rect">
          <a:avLst/>
        </a:prstGeom>
        <a:solidFill>
          <a:srgbClr val="233E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457B5-E7E8-5044-A769-6B7309C1972D}">
      <dsp:nvSpPr>
        <dsp:cNvPr id="0" name=""/>
        <dsp:cNvSpPr/>
      </dsp:nvSpPr>
      <dsp:spPr>
        <a:xfrm>
          <a:off x="3664611" y="1259190"/>
          <a:ext cx="1677827" cy="1006696"/>
        </a:xfrm>
        <a:prstGeom prst="roundRect">
          <a:avLst>
            <a:gd name="adj" fmla="val 10000"/>
          </a:avLst>
        </a:prstGeom>
        <a:solidFill>
          <a:srgbClr val="233E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Raleway" pitchFamily="2" charset="77"/>
            </a:rPr>
            <a:t>Flexible workflows </a:t>
          </a:r>
        </a:p>
      </dsp:txBody>
      <dsp:txXfrm>
        <a:off x="3694096" y="1288675"/>
        <a:ext cx="1618857" cy="947726"/>
      </dsp:txXfrm>
    </dsp:sp>
    <dsp:sp modelId="{8A5AD38B-6AF1-4441-A879-61948631EADB}">
      <dsp:nvSpPr>
        <dsp:cNvPr id="0" name=""/>
        <dsp:cNvSpPr/>
      </dsp:nvSpPr>
      <dsp:spPr>
        <a:xfrm>
          <a:off x="4006883" y="171956"/>
          <a:ext cx="2224804" cy="151004"/>
        </a:xfrm>
        <a:prstGeom prst="rect">
          <a:avLst/>
        </a:prstGeom>
        <a:solidFill>
          <a:srgbClr val="233E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AB6CA-0D22-B94E-BC52-78E91594C9BE}">
      <dsp:nvSpPr>
        <dsp:cNvPr id="0" name=""/>
        <dsp:cNvSpPr/>
      </dsp:nvSpPr>
      <dsp:spPr>
        <a:xfrm>
          <a:off x="3664611" y="820"/>
          <a:ext cx="1677827" cy="1006696"/>
        </a:xfrm>
        <a:prstGeom prst="roundRect">
          <a:avLst>
            <a:gd name="adj" fmla="val 10000"/>
          </a:avLst>
        </a:prstGeom>
        <a:solidFill>
          <a:srgbClr val="233E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Raleway" pitchFamily="2" charset="77"/>
            </a:rPr>
            <a:t>Leadership alignment </a:t>
          </a:r>
          <a:endParaRPr lang="en-US" sz="1500" kern="1200" dirty="0">
            <a:latin typeface="Raleway" pitchFamily="2" charset="77"/>
          </a:endParaRPr>
        </a:p>
      </dsp:txBody>
      <dsp:txXfrm>
        <a:off x="3694096" y="30305"/>
        <a:ext cx="1618857" cy="947726"/>
      </dsp:txXfrm>
    </dsp:sp>
    <dsp:sp modelId="{84B92641-9484-754A-ACA8-5B4140AD989E}">
      <dsp:nvSpPr>
        <dsp:cNvPr id="0" name=""/>
        <dsp:cNvSpPr/>
      </dsp:nvSpPr>
      <dsp:spPr>
        <a:xfrm rot="5400000">
          <a:off x="5609208" y="801141"/>
          <a:ext cx="1251664" cy="151004"/>
        </a:xfrm>
        <a:prstGeom prst="rect">
          <a:avLst/>
        </a:prstGeom>
        <a:solidFill>
          <a:srgbClr val="233E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D0DE6-AC59-4540-BD7D-A64198A8FA45}">
      <dsp:nvSpPr>
        <dsp:cNvPr id="0" name=""/>
        <dsp:cNvSpPr/>
      </dsp:nvSpPr>
      <dsp:spPr>
        <a:xfrm>
          <a:off x="5896122" y="820"/>
          <a:ext cx="1677827" cy="1006696"/>
        </a:xfrm>
        <a:prstGeom prst="roundRect">
          <a:avLst>
            <a:gd name="adj" fmla="val 10000"/>
          </a:avLst>
        </a:prstGeom>
        <a:solidFill>
          <a:srgbClr val="233E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Raleway" pitchFamily="2" charset="77"/>
            </a:rPr>
            <a:t>Reimbursement creativity </a:t>
          </a:r>
          <a:endParaRPr lang="en-US" sz="1500" kern="1200" dirty="0">
            <a:latin typeface="Raleway" pitchFamily="2" charset="77"/>
          </a:endParaRPr>
        </a:p>
      </dsp:txBody>
      <dsp:txXfrm>
        <a:off x="5925607" y="30305"/>
        <a:ext cx="1618857" cy="947726"/>
      </dsp:txXfrm>
    </dsp:sp>
    <dsp:sp modelId="{CAB1A76C-1EB5-BE43-8860-424CA77DE28F}">
      <dsp:nvSpPr>
        <dsp:cNvPr id="0" name=""/>
        <dsp:cNvSpPr/>
      </dsp:nvSpPr>
      <dsp:spPr>
        <a:xfrm>
          <a:off x="5896122" y="1259190"/>
          <a:ext cx="1677827" cy="1006696"/>
        </a:xfrm>
        <a:prstGeom prst="roundRect">
          <a:avLst>
            <a:gd name="adj" fmla="val 10000"/>
          </a:avLst>
        </a:prstGeom>
        <a:solidFill>
          <a:srgbClr val="233E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Raleway" pitchFamily="2" charset="77"/>
            </a:rPr>
            <a:t>Incremental implementation</a:t>
          </a:r>
          <a:endParaRPr lang="en-US" sz="1500" kern="1200" dirty="0"/>
        </a:p>
      </dsp:txBody>
      <dsp:txXfrm>
        <a:off x="5925607" y="1288675"/>
        <a:ext cx="1618857" cy="947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93A09-C09E-8943-A0C7-9FFBEACFD2B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F975-4E51-0240-9F85-17EF01F5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7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1244A-D8CC-4D79-7822-41B32F9EE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F982A8-06E0-2B6A-0669-0009E4ED6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0C5D95-5133-B0CB-877A-62D9A18BA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FC76C-4F2F-0B14-62BC-55ADD5069D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0F975-4E51-0240-9F85-17EF01F511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50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C1F62-DC80-8534-AEBE-6A97191C5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48CB04-62AB-1192-DC7E-7C73937492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E420CB-903E-348E-4A15-6E67440B9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6D98A-2471-0911-A891-7D9BF1C95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0F975-4E51-0240-9F85-17EF01F511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25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9519-F71E-55A8-7EB9-D7C8F2BF4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A6EC4-ABCE-7995-D678-D41F1A377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AE999-CB40-600B-C156-4B358CD4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A8A3-5B9A-F340-8829-18173A57B5F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78B4D-AB63-AB5C-090C-3E70AB1A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81818-7AB4-FB3F-486F-4C09D602D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1B6C-2282-F64C-9E3F-FEF2E053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7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727AA-BAF8-8A64-3308-80B950E7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F185A-4C12-B6A6-DD71-F743E4D72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A7E0E-E22B-A411-89BC-1E7EB15F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A8A3-5B9A-F340-8829-18173A57B5F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A87B-6487-AD33-D88A-90F71045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88D86-4B57-DE8D-BEF1-547359B7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1B6C-2282-F64C-9E3F-FEF2E053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9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9757F-98DB-18F0-9A0D-0BD301EA7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2A131-57AC-8608-4B71-6F3D1BDF37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2DCAB-4EDB-908A-FD91-751CC956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A8A3-5B9A-F340-8829-18173A57B5F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2C612-CA0F-0A5B-3DEB-A4B7BB00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0B27C-C8EA-E470-5879-BF1EA6D4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1B6C-2282-F64C-9E3F-FEF2E053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1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23DF9-3577-CBDF-025C-6AE3B04E5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145B7-3B88-305B-0B65-F1104791B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082D0-B166-F14E-EFE0-4F43F4DB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697AF-BFB9-42F7-B4E1-82142573FBB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FB988-B47A-6043-9668-5D647234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57785-ED6D-4146-3912-1BBD40B0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E8A34-A18B-4F80-805C-90611319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FF2E8-B464-B4AE-0F6B-78A7EC7F3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F6389-B4C4-72E0-A2F6-355FF8DE2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D521F-E92E-F340-E962-E2E75370A5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697AF-BFB9-42F7-B4E1-82142573FBB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8D580-D090-85E4-A933-5807134D5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3D4C8-616A-B19E-59D1-26C03C23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E8A34-A18B-4F80-805C-90611319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61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9D4D-390E-2193-0C97-216DDE847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BA5F0-A40E-CE05-370A-3D20DBCB0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3B606-5BFE-1396-CEEF-36E5BED7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697AF-BFB9-42F7-B4E1-82142573FBB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AB347-4BA0-8578-719A-BD5D6F300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7BAA3-93DC-679A-0A40-8DB1BD62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E8A34-A18B-4F80-805C-90611319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63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C72C-5EBF-ED68-4429-E4AE01CF6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A3DE-C0E3-B6C7-DDE2-47106DA5D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A5CFA-1ADD-6F31-046F-7D265E67C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E00FA-9C75-1FDF-9213-4CF08D9D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697AF-BFB9-42F7-B4E1-82142573FBB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05C2C-8AED-7ED9-0180-BF04B402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0164D-116F-74E9-7677-5C8AC6A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E8A34-A18B-4F80-805C-90611319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58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646C-CA53-EECA-B405-64191E72F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76D04-B375-42CB-4895-46D4C2C26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CA140-60BD-6299-D510-33BBE8814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2A713-AB20-135C-3162-CE0437C0D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E5E245-E9CB-EA9B-3A87-F4AB63E34A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46E7DB-EF59-DF82-92BA-2A7BBC59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697AF-BFB9-42F7-B4E1-82142573FBB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C7F5A1-6393-EF95-D498-7303EF8D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4992A-FC83-6F78-659A-E086C9F7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E8A34-A18B-4F80-805C-90611319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7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84C38-2CDF-E764-57C6-90E5AD40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548F3-8A6E-57E0-17B7-D79BB450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697AF-BFB9-42F7-B4E1-82142573FBB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D1EC3D-57F4-5FB0-1AF2-66BD24DE4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E0C1C-B1A6-CFF0-90F4-6FA78508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E8A34-A18B-4F80-805C-90611319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0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59C44-2242-E323-AE0C-F30F22BB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697AF-BFB9-42F7-B4E1-82142573FBB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79EB4-473D-B8A7-FB84-CF410D8D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5B04D-97DB-E5EC-9323-F75CB094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E8A34-A18B-4F80-805C-90611319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95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4D496-B79F-F208-DEEF-BBB3389F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A0A02-BF82-8E40-E5E2-AD7E17B27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D8E41-29B7-1465-6DAF-553A6F801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3AF15-C618-F79E-07C9-17A693A6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697AF-BFB9-42F7-B4E1-82142573FBB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7E214-9283-2061-461B-21C6F389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B55CB-5128-5543-C7AC-7D0DF8F0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E8A34-A18B-4F80-805C-90611319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7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607E-64DA-126A-814F-26D298B1D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B9BC1-EF52-69CB-36AE-2CEFC55D8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5CF5E-3A0F-1AFF-FF47-2DD210E5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A8A3-5B9A-F340-8829-18173A57B5F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C07B6-8253-A2AE-4B85-E39D2193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49910-F162-F1EC-8A9D-EF05051A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1B6C-2282-F64C-9E3F-FEF2E053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75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13A1D-BCD7-3049-0E7F-A6386BD22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E62E0B-BCF7-FB95-EBC2-8B2BCE7D1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E624D-9FB1-F10A-8514-DF5A0CE3B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5796B2-B385-4357-73EB-828575CF0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697AF-BFB9-42F7-B4E1-82142573FBB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E8290-7847-7747-E0C0-F35E3BD0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83B25-3E4D-4DC3-FC0E-68674D3D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E8A34-A18B-4F80-805C-90611319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4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1D374-2351-AE86-B464-BC8933A40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64513-56B2-35A0-B641-AE56D1970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7002C-A68C-D596-E33A-15762474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697AF-BFB9-42F7-B4E1-82142573FBB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2277D-2D42-29B5-4043-03CCCDD29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01FBE-3BB5-8592-D49C-FE9A3799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E8A34-A18B-4F80-805C-90611319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93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A7FF83-CF20-D4AF-98D5-31035BB8F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8549B-6115-6BFB-E546-825A53826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1FD25-15E7-7756-D93D-5B537B39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697AF-BFB9-42F7-B4E1-82142573FBB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B936C-D7DA-F27D-18B6-F704407E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F0777-C503-9004-2DBB-74ED6BCA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7E8A34-A18B-4F80-805C-906113198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3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1AE56-225A-31D4-24AD-52A8E666D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77C1C-AAEF-7490-160E-F3065F2BB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E1928-85DE-9250-365B-54968025B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A8A3-5B9A-F340-8829-18173A57B5F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7AA0D-B123-B87F-0BF0-E5CF6542C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5B303-3995-08F7-8296-488574EA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1B6C-2282-F64C-9E3F-FEF2E053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9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2B73-D967-F5C1-44A3-F6332873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DB4C2-0F30-761C-94C1-447CEAE6F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19B35-E7D6-C196-52BA-01CFC2BB8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1EBF-E5B3-0AAB-5FCB-EF567B04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A8A3-5B9A-F340-8829-18173A57B5F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69E6F-E26E-473B-E9D3-0DB71F81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8DD42-6656-5734-47DC-C4849EC5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1B6C-2282-F64C-9E3F-FEF2E053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9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6BD1-99A0-CFA6-8110-D330ECD9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8A280-355A-2014-11A1-F24768E96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BBE98-008E-381B-0989-EA640F500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4300E-2197-ADF3-67ED-37E6C598B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C5048-16C8-55E9-CBF0-3109F57D1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59269D-FBD3-D490-E888-1F1C6274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A8A3-5B9A-F340-8829-18173A57B5F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56D0-775F-6090-EEC2-9ACFC0DC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BF4EF0-EEEA-48D1-4FBF-9129ED0AB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1B6C-2282-F64C-9E3F-FEF2E053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9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CB375-BDB0-7F2A-405F-7F6CF7556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B0BF4-A36A-5FED-3171-E2DA5170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A8A3-5B9A-F340-8829-18173A57B5F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E723C-5AFD-8911-72C9-A9D5E883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58B1B-FD08-7605-13CB-8BFE348D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1B6C-2282-F64C-9E3F-FEF2E053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3ACA62-7865-E879-856F-F1BE573F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A8A3-5B9A-F340-8829-18173A57B5F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807C8-D6BD-5493-85C3-9488540F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EC576-CA42-F7A3-89C4-8F8A4265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1B6C-2282-F64C-9E3F-FEF2E053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5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4F05-9E82-CB9E-5C79-CE1F52B9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132A4-8C77-D357-72A3-1949BB035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27EF0-EE8C-5B08-F009-596381DE4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13B6F-FFFA-2719-D595-0B899279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A8A3-5B9A-F340-8829-18173A57B5F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06B5B-CA2E-DA02-D82E-B0E5AA2E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AE690-6E5B-4E0A-C800-A9A76355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1B6C-2282-F64C-9E3F-FEF2E053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74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3DDC-A660-8BB2-21DA-3EA46B95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27BC1-3FA2-D7B8-8132-E6DAD0D92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1DAC8E-CF15-BC47-3434-C12517A2B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68E14-A8A1-AD5D-441A-98C8FB55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1A8A3-5B9A-F340-8829-18173A57B5F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CC8F6-5F9C-C9C4-0579-3F6C9E503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5777D-EB2C-03BA-11B4-C6FD2361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1B6C-2282-F64C-9E3F-FEF2E053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2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644F06-A3F7-991E-9630-2E8360B9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D35A5-1A32-9CEF-239E-E0C93DEA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105A0-B008-211C-4955-F78CAD166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A8A3-5B9A-F340-8829-18173A57B5FB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7069C-A0DC-1E97-0BD7-2C5F439BE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985D1-3AA6-AC34-C323-1B0F0F9A9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B1B6C-2282-F64C-9E3F-FEF2E0532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3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BE049C-30D9-38A6-7875-F8342C822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37" y="262641"/>
            <a:ext cx="10326590" cy="818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7AB8B-DAA2-A832-56B3-907C4C44E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533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33E4F"/>
          </a:solidFill>
          <a:latin typeface="Playfair Display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33E4F"/>
          </a:solidFill>
          <a:latin typeface="Raleway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33E4F"/>
          </a:solidFill>
          <a:latin typeface="Raleway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33E4F"/>
          </a:solidFill>
          <a:latin typeface="Raleway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3E4F"/>
          </a:solidFill>
          <a:latin typeface="Raleway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33E4F"/>
          </a:solidFill>
          <a:latin typeface="Raleway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6.png"/><Relationship Id="rId9" Type="http://schemas.microsoft.com/office/2007/relationships/diagramDrawing" Target="../diagrams/drawing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8/10/relationships/comments" Target="../comments/modernComment_7FFE5ADF_F2D0A0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3.sv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3.sv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2B11BA-37E0-254F-9A15-144E0A431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CF4B0483-9E53-E87C-3E62-54FCB08E92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05270" y="2523325"/>
            <a:ext cx="5709154" cy="61285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10202D3-F2AC-0879-3A8E-2C935EFF5F5A}"/>
              </a:ext>
            </a:extLst>
          </p:cNvPr>
          <p:cNvSpPr txBox="1">
            <a:spLocks/>
          </p:cNvSpPr>
          <p:nvPr/>
        </p:nvSpPr>
        <p:spPr>
          <a:xfrm>
            <a:off x="1184500" y="3587480"/>
            <a:ext cx="7821498" cy="2067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+mj-ea"/>
                <a:cs typeface="+mj-cs"/>
              </a:rPr>
              <a:t>Breaking Through Adoption Barriers Of Evidence-Based SUD Treatment Models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 Medium"/>
                <a:ea typeface="+mj-ea"/>
                <a:cs typeface="+mj-cs"/>
              </a:rPr>
            </a:b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 Medium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77"/>
                <a:ea typeface="+mj-ea"/>
                <a:cs typeface="+mj-cs"/>
              </a:rPr>
              <a:t>How KCS Health Center Expanded From Basic Access To A Fully Integrated SUD 2.0 Model</a:t>
            </a:r>
          </a:p>
        </p:txBody>
      </p:sp>
      <p:pic>
        <p:nvPicPr>
          <p:cNvPr id="5" name="Graphic 4" descr="Mental Health outline">
            <a:extLst>
              <a:ext uri="{FF2B5EF4-FFF2-40B4-BE49-F238E27FC236}">
                <a16:creationId xmlns:a16="http://schemas.microsoft.com/office/drawing/2014/main" id="{80D25BB3-58FD-E74A-AF96-D05C5FFA54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84500" y="7540341"/>
            <a:ext cx="2059265" cy="206704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87D82E6-CDA5-80B4-8D18-9FAECC1C9F3C}"/>
              </a:ext>
            </a:extLst>
          </p:cNvPr>
          <p:cNvSpPr txBox="1">
            <a:spLocks/>
          </p:cNvSpPr>
          <p:nvPr/>
        </p:nvSpPr>
        <p:spPr>
          <a:xfrm>
            <a:off x="8682353" y="529547"/>
            <a:ext cx="3509647" cy="9967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5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 Medium"/>
                <a:ea typeface="+mj-ea"/>
                <a:cs typeface="+mj-cs"/>
              </a:rPr>
              <a:t>Will Begin In: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 Medium"/>
                <a:ea typeface="+mj-ea"/>
                <a:cs typeface="+mj-cs"/>
              </a:rPr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 Medium"/>
                <a:ea typeface="+mj-ea"/>
                <a:cs typeface="+mj-cs"/>
              </a:rPr>
            </a:b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 Medium"/>
                <a:ea typeface="+mj-ea"/>
                <a:cs typeface="+mj-cs"/>
              </a:rPr>
              <a:t>5:00</a:t>
            </a:r>
          </a:p>
        </p:txBody>
      </p:sp>
    </p:spTree>
    <p:extLst>
      <p:ext uri="{BB962C8B-B14F-4D97-AF65-F5344CB8AC3E}">
        <p14:creationId xmlns:p14="http://schemas.microsoft.com/office/powerpoint/2010/main" val="287452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57A518-4DE5-8D3E-CAFF-C87BD4F85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6D8CD-1001-1CFF-B272-A09BD3F8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layfair Display" pitchFamily="2" charset="77"/>
              </a:rPr>
              <a:t>Why Traditional SUD Models Are No Longer Enough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D8C6F0B-1940-06F5-A585-4DA871BABB41}"/>
              </a:ext>
            </a:extLst>
          </p:cNvPr>
          <p:cNvSpPr txBox="1">
            <a:spLocks/>
          </p:cNvSpPr>
          <p:nvPr/>
        </p:nvSpPr>
        <p:spPr>
          <a:xfrm>
            <a:off x="8822900" y="59467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9B1B6C-2282-F64C-9E3F-FEF2E0532100}" type="slidenum">
              <a:rPr lang="en-US" sz="1050" smtClean="0">
                <a:solidFill>
                  <a:schemeClr val="bg1"/>
                </a:solidFill>
                <a:latin typeface="Raleway Medium" pitchFamily="2" charset="0"/>
              </a:rPr>
              <a:pPr algn="r"/>
              <a:t>10</a:t>
            </a:fld>
            <a:endParaRPr lang="en-US" sz="1050" dirty="0">
              <a:solidFill>
                <a:schemeClr val="bg1"/>
              </a:solidFill>
              <a:latin typeface="Raleway Medium" pitchFamily="2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B74FD52-1944-FA4A-F96E-329A5D40E0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463893"/>
              </p:ext>
            </p:extLst>
          </p:nvPr>
        </p:nvGraphicFramePr>
        <p:xfrm>
          <a:off x="1433022" y="1605516"/>
          <a:ext cx="9325955" cy="3859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422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BABF7-AEF7-F73C-8891-DDABCA177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9A7A-E9CE-060C-CD31-BDF91BA1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layfair Display" pitchFamily="2" charset="77"/>
              </a:rPr>
              <a:t>KCS Solved The First Challenge: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6CC65-63B8-5CAA-4CF1-BC6D23D5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978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Raleway" pitchFamily="2" charset="77"/>
              </a:rPr>
              <a:t>Initial Transformation Goals:</a:t>
            </a:r>
            <a:br>
              <a:rPr lang="en-US" dirty="0">
                <a:solidFill>
                  <a:schemeClr val="bg1"/>
                </a:solidFill>
                <a:latin typeface="Raleway" pitchFamily="2" charset="77"/>
                <a:sym typeface="Wingdings" pitchFamily="2" charset="2"/>
              </a:rPr>
            </a:br>
            <a:endParaRPr lang="en-US" dirty="0">
              <a:solidFill>
                <a:schemeClr val="bg1"/>
              </a:solidFill>
              <a:latin typeface="Raleway" pitchFamily="2" charset="77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77"/>
              </a:rPr>
              <a:t>Same-day/rapid access care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77"/>
              </a:rPr>
              <a:t>MAT/MOUD expansion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77"/>
              </a:rPr>
              <a:t>Behavioral health integration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77"/>
              </a:rPr>
              <a:t>Workforce training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77"/>
              </a:rPr>
              <a:t>ASAM competency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77"/>
              </a:rPr>
              <a:t>Telehealth access 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D21CAD4C-DFAF-D4EE-B965-E58D262DC2B6}"/>
              </a:ext>
            </a:extLst>
          </p:cNvPr>
          <p:cNvSpPr txBox="1">
            <a:spLocks/>
          </p:cNvSpPr>
          <p:nvPr/>
        </p:nvSpPr>
        <p:spPr>
          <a:xfrm>
            <a:off x="8822900" y="59467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9B1B6C-2282-F64C-9E3F-FEF2E0532100}" type="slidenum">
              <a:rPr lang="en-US" sz="1050" smtClean="0">
                <a:solidFill>
                  <a:schemeClr val="bg1"/>
                </a:solidFill>
                <a:latin typeface="Raleway Medium" pitchFamily="2" charset="0"/>
              </a:rPr>
              <a:pPr algn="r"/>
              <a:t>11</a:t>
            </a:fld>
            <a:endParaRPr lang="en-US" sz="1050" dirty="0">
              <a:solidFill>
                <a:schemeClr val="bg1"/>
              </a:solidFill>
              <a:latin typeface="Raleway Medium" pitchFamily="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0092ED-EAA7-AD1C-ECBD-2F4F6A1F121B}"/>
              </a:ext>
            </a:extLst>
          </p:cNvPr>
          <p:cNvSpPr/>
          <p:nvPr/>
        </p:nvSpPr>
        <p:spPr>
          <a:xfrm>
            <a:off x="6430882" y="2443033"/>
            <a:ext cx="4784035" cy="2743200"/>
          </a:xfrm>
          <a:prstGeom prst="roundRect">
            <a:avLst/>
          </a:prstGeom>
          <a:solidFill>
            <a:srgbClr val="233E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Raleway" pitchFamily="2" charset="77"/>
              </a:rPr>
              <a:t>“We had already exceeded what a typical clinic could imagine doing. But we knew we could do better.”</a:t>
            </a:r>
          </a:p>
          <a:p>
            <a:pPr algn="ctr"/>
            <a:endParaRPr lang="en-US" dirty="0">
              <a:latin typeface="Playfair Display" pitchFamily="2" charset="77"/>
            </a:endParaRPr>
          </a:p>
          <a:p>
            <a:pPr algn="ctr"/>
            <a:r>
              <a:rPr lang="en-US" dirty="0">
                <a:latin typeface="Playfair Display" pitchFamily="2" charset="77"/>
              </a:rPr>
              <a:t>Mario San Bartolomé</a:t>
            </a:r>
          </a:p>
        </p:txBody>
      </p:sp>
    </p:spTree>
    <p:extLst>
      <p:ext uri="{BB962C8B-B14F-4D97-AF65-F5344CB8AC3E}">
        <p14:creationId xmlns:p14="http://schemas.microsoft.com/office/powerpoint/2010/main" val="185651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F84B99-B8E8-A001-FE62-8B5E80A15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50402-5000-A830-0C7F-8B1EBBE9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layfair Display" pitchFamily="2" charset="77"/>
              </a:rPr>
              <a:t>Why KCS Launched “SUD 2.0”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422B9-6253-CE1D-C386-C7660464F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540" y="1476930"/>
            <a:ext cx="3707296" cy="626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Raleway" pitchFamily="2" charset="77"/>
              </a:rPr>
              <a:t>The Question Became: </a:t>
            </a:r>
            <a:br>
              <a:rPr lang="en-US" sz="1800" b="1" dirty="0">
                <a:solidFill>
                  <a:schemeClr val="bg1"/>
                </a:solidFill>
                <a:latin typeface="Raleway" pitchFamily="2" charset="77"/>
              </a:rPr>
            </a:br>
            <a:r>
              <a:rPr lang="en-US" sz="1800" b="1" dirty="0">
                <a:solidFill>
                  <a:schemeClr val="bg1"/>
                </a:solidFill>
                <a:latin typeface="Raleway" pitchFamily="2" charset="77"/>
              </a:rPr>
              <a:t>“What are we still missing?”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09055938-66E2-2394-ECC0-8EEBCAD91FFC}"/>
              </a:ext>
            </a:extLst>
          </p:cNvPr>
          <p:cNvSpPr txBox="1">
            <a:spLocks/>
          </p:cNvSpPr>
          <p:nvPr/>
        </p:nvSpPr>
        <p:spPr>
          <a:xfrm>
            <a:off x="8822900" y="59467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9B1B6C-2282-F64C-9E3F-FEF2E0532100}" type="slidenum">
              <a:rPr lang="en-US" sz="1050" smtClean="0">
                <a:solidFill>
                  <a:schemeClr val="bg1"/>
                </a:solidFill>
                <a:latin typeface="Raleway Medium" pitchFamily="2" charset="0"/>
              </a:rPr>
              <a:pPr algn="r"/>
              <a:t>12</a:t>
            </a:fld>
            <a:endParaRPr lang="en-US" sz="1050" dirty="0">
              <a:solidFill>
                <a:schemeClr val="bg1"/>
              </a:solidFill>
              <a:latin typeface="Raleway Medium" pitchFamily="2" charset="0"/>
            </a:endParaRP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65B84226-539D-D540-9940-CE23832791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693512"/>
              </p:ext>
            </p:extLst>
          </p:nvPr>
        </p:nvGraphicFramePr>
        <p:xfrm>
          <a:off x="921920" y="2178124"/>
          <a:ext cx="10348160" cy="3455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2B812E-4701-686E-FE8F-809AFE468DDA}"/>
              </a:ext>
            </a:extLst>
          </p:cNvPr>
          <p:cNvSpPr txBox="1">
            <a:spLocks/>
          </p:cNvSpPr>
          <p:nvPr/>
        </p:nvSpPr>
        <p:spPr>
          <a:xfrm>
            <a:off x="6969252" y="1452841"/>
            <a:ext cx="3707296" cy="626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bg1"/>
                </a:solidFill>
                <a:latin typeface="Raleway" pitchFamily="2" charset="77"/>
              </a:rPr>
              <a:t>What SUD 2.0</a:t>
            </a:r>
            <a:br>
              <a:rPr lang="en-US" sz="1800" b="1" dirty="0">
                <a:solidFill>
                  <a:schemeClr val="bg1"/>
                </a:solidFill>
                <a:latin typeface="Raleway" pitchFamily="2" charset="77"/>
              </a:rPr>
            </a:br>
            <a:r>
              <a:rPr lang="en-US" sz="1800" b="1" dirty="0">
                <a:solidFill>
                  <a:schemeClr val="bg1"/>
                </a:solidFill>
                <a:latin typeface="Raleway" pitchFamily="2" charset="77"/>
              </a:rPr>
              <a:t>Actually Added</a:t>
            </a:r>
          </a:p>
        </p:txBody>
      </p:sp>
    </p:spTree>
    <p:extLst>
      <p:ext uri="{BB962C8B-B14F-4D97-AF65-F5344CB8AC3E}">
        <p14:creationId xmlns:p14="http://schemas.microsoft.com/office/powerpoint/2010/main" val="331711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85F7EC-B04C-D7D9-2A74-9CF62950A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A8906-D72F-7CE6-6A33-09C017953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8664"/>
            <a:ext cx="10515600" cy="1500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Playfair Display" pitchFamily="2" charset="77"/>
              </a:rPr>
              <a:t>“SUD care became a </a:t>
            </a:r>
            <a:r>
              <a:rPr lang="en-US" sz="4000" i="1" dirty="0">
                <a:solidFill>
                  <a:schemeClr val="bg1"/>
                </a:solidFill>
                <a:latin typeface="Playfair Display" pitchFamily="2" charset="77"/>
              </a:rPr>
              <a:t>system</a:t>
            </a:r>
            <a:r>
              <a:rPr lang="en-US" sz="4000" dirty="0">
                <a:solidFill>
                  <a:schemeClr val="bg1"/>
                </a:solidFill>
                <a:latin typeface="Playfair Display" pitchFamily="2" charset="77"/>
              </a:rPr>
              <a:t>,</a:t>
            </a:r>
            <a:br>
              <a:rPr lang="en-US" sz="4000" dirty="0">
                <a:solidFill>
                  <a:schemeClr val="bg1"/>
                </a:solidFill>
                <a:latin typeface="Playfair Display" pitchFamily="2" charset="77"/>
              </a:rPr>
            </a:br>
            <a:r>
              <a:rPr lang="en-US" sz="4000" dirty="0">
                <a:solidFill>
                  <a:schemeClr val="bg1"/>
                </a:solidFill>
                <a:latin typeface="Playfair Display" pitchFamily="2" charset="77"/>
              </a:rPr>
              <a:t>not a service line.”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477F026-8AFF-CB8C-FAB4-3019E023F1E9}"/>
              </a:ext>
            </a:extLst>
          </p:cNvPr>
          <p:cNvSpPr txBox="1">
            <a:spLocks/>
          </p:cNvSpPr>
          <p:nvPr/>
        </p:nvSpPr>
        <p:spPr>
          <a:xfrm>
            <a:off x="8822900" y="59467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9B1B6C-2282-F64C-9E3F-FEF2E0532100}" type="slidenum">
              <a:rPr lang="en-US" sz="1050" smtClean="0">
                <a:solidFill>
                  <a:schemeClr val="bg1"/>
                </a:solidFill>
                <a:latin typeface="Raleway Medium" pitchFamily="2" charset="0"/>
              </a:rPr>
              <a:pPr algn="r"/>
              <a:t>13</a:t>
            </a:fld>
            <a:endParaRPr lang="en-US" sz="1050" dirty="0">
              <a:solidFill>
                <a:schemeClr val="bg1"/>
              </a:solidFill>
              <a:latin typeface="Raleway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3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9678E-E98C-0BFC-0CC0-EBE7BBA0F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12A6-80AC-597C-BF71-0EE6DAC71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layfair Display" pitchFamily="2" charset="77"/>
              </a:rPr>
              <a:t>The Wraparound Care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D09804-AC4D-C71B-BF08-126008B8DC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138703"/>
              </p:ext>
            </p:extLst>
          </p:nvPr>
        </p:nvGraphicFramePr>
        <p:xfrm>
          <a:off x="1554348" y="1590261"/>
          <a:ext cx="9391948" cy="388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55F6774-37AF-A96F-1D57-C17097F4789C}"/>
              </a:ext>
            </a:extLst>
          </p:cNvPr>
          <p:cNvSpPr txBox="1">
            <a:spLocks/>
          </p:cNvSpPr>
          <p:nvPr/>
        </p:nvSpPr>
        <p:spPr>
          <a:xfrm>
            <a:off x="8822900" y="59467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9B1B6C-2282-F64C-9E3F-FEF2E0532100}" type="slidenum">
              <a:rPr lang="en-US" sz="1050" smtClean="0">
                <a:solidFill>
                  <a:schemeClr val="bg1"/>
                </a:solidFill>
                <a:latin typeface="Raleway Medium" pitchFamily="2" charset="0"/>
              </a:rPr>
              <a:pPr algn="r"/>
              <a:t>14</a:t>
            </a:fld>
            <a:endParaRPr lang="en-US" sz="1050" dirty="0">
              <a:solidFill>
                <a:schemeClr val="bg1"/>
              </a:solidFill>
              <a:latin typeface="Raleway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71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B7A439-8625-3607-9CC2-181623F2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53E9-B7D6-202A-F1E3-074E794EE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layfair Display" pitchFamily="2" charset="77"/>
              </a:rPr>
              <a:t>Low Barrier Access, High Precision Care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30447B3-81FC-51BC-0EDD-EBE8E66F00EA}"/>
              </a:ext>
            </a:extLst>
          </p:cNvPr>
          <p:cNvSpPr txBox="1">
            <a:spLocks/>
          </p:cNvSpPr>
          <p:nvPr/>
        </p:nvSpPr>
        <p:spPr>
          <a:xfrm>
            <a:off x="8822900" y="59467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9B1B6C-2282-F64C-9E3F-FEF2E0532100}" type="slidenum">
              <a:rPr lang="en-US" sz="1050" smtClean="0">
                <a:solidFill>
                  <a:schemeClr val="bg1"/>
                </a:solidFill>
                <a:latin typeface="Raleway Medium" pitchFamily="2" charset="0"/>
              </a:rPr>
              <a:pPr algn="r"/>
              <a:t>15</a:t>
            </a:fld>
            <a:endParaRPr lang="en-US" sz="1050" dirty="0">
              <a:solidFill>
                <a:schemeClr val="bg1"/>
              </a:solidFill>
              <a:latin typeface="Raleway Medium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E73456F-4989-A26E-89C7-AB116C357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00697"/>
              </p:ext>
            </p:extLst>
          </p:nvPr>
        </p:nvGraphicFramePr>
        <p:xfrm>
          <a:off x="1435100" y="1027906"/>
          <a:ext cx="9321800" cy="511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9278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1F07EA-425B-D7F3-352C-E8AD63F0A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52BA-48C3-0A27-6150-A2B74312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0104" y="676761"/>
            <a:ext cx="3985591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layfair Display" pitchFamily="2" charset="77"/>
              </a:rPr>
              <a:t>What Actually Drove Adoption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7C85B14E-8B12-CC8A-B238-D300FD9A8141}"/>
              </a:ext>
            </a:extLst>
          </p:cNvPr>
          <p:cNvSpPr txBox="1">
            <a:spLocks/>
          </p:cNvSpPr>
          <p:nvPr/>
        </p:nvSpPr>
        <p:spPr>
          <a:xfrm>
            <a:off x="8822900" y="59467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9B1B6C-2282-F64C-9E3F-FEF2E0532100}" type="slidenum">
              <a:rPr lang="en-US" sz="1050" smtClean="0">
                <a:solidFill>
                  <a:schemeClr val="bg1"/>
                </a:solidFill>
                <a:latin typeface="Raleway Medium" pitchFamily="2" charset="0"/>
              </a:rPr>
              <a:pPr algn="r"/>
              <a:t>16</a:t>
            </a:fld>
            <a:endParaRPr lang="en-US" sz="1050" dirty="0">
              <a:solidFill>
                <a:schemeClr val="bg1"/>
              </a:solidFill>
              <a:latin typeface="Raleway Medium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FF6C0F9-ED5E-6E79-8A75-4213CBF3624B}"/>
              </a:ext>
            </a:extLst>
          </p:cNvPr>
          <p:cNvSpPr txBox="1">
            <a:spLocks/>
          </p:cNvSpPr>
          <p:nvPr/>
        </p:nvSpPr>
        <p:spPr>
          <a:xfrm>
            <a:off x="1270287" y="676762"/>
            <a:ext cx="39855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Playfair Display" pitchFamily="2" charset="77"/>
              </a:rPr>
              <a:t>Where Resistance Showed Up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1A6ABF38-D87F-B0DF-9F59-B46DA56C26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899137"/>
              </p:ext>
            </p:extLst>
          </p:nvPr>
        </p:nvGraphicFramePr>
        <p:xfrm>
          <a:off x="921920" y="1952837"/>
          <a:ext cx="10348160" cy="3455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6983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EDB5E3-0BC5-B4D0-E8C8-69DD4D02E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E1F4E-2026-6EFB-9666-138B0F9D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1668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layfair Display" pitchFamily="2" charset="77"/>
              </a:rPr>
              <a:t>Operational Lessons Learned:</a:t>
            </a:r>
            <a:br>
              <a:rPr lang="en-US" sz="3200" dirty="0">
                <a:solidFill>
                  <a:schemeClr val="bg1"/>
                </a:solidFill>
                <a:latin typeface="Playfair Display" pitchFamily="2" charset="77"/>
              </a:rPr>
            </a:br>
            <a:r>
              <a:rPr lang="en-US" sz="3200" dirty="0">
                <a:solidFill>
                  <a:schemeClr val="bg1"/>
                </a:solidFill>
                <a:latin typeface="Playfair Display" pitchFamily="2" charset="77"/>
              </a:rPr>
              <a:t>What Made The Biggest Difference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21B48-5239-6EBA-E139-FB96C557B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3" y="6449969"/>
            <a:ext cx="1637953" cy="173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BD7678-EBC3-F749-7B4E-9B148295F9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4" y="6401709"/>
            <a:ext cx="1601691" cy="24316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A35E70-85E1-CF9D-6F36-213B78DEA467}"/>
              </a:ext>
            </a:extLst>
          </p:cNvPr>
          <p:cNvCxnSpPr>
            <a:cxnSpLocks/>
          </p:cNvCxnSpPr>
          <p:nvPr/>
        </p:nvCxnSpPr>
        <p:spPr>
          <a:xfrm>
            <a:off x="2265748" y="6394354"/>
            <a:ext cx="0" cy="270295"/>
          </a:xfrm>
          <a:prstGeom prst="line">
            <a:avLst/>
          </a:prstGeom>
          <a:ln w="9525">
            <a:solidFill>
              <a:srgbClr val="233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BADDB5C-3A7A-CE71-B085-1B8739136ADC}"/>
              </a:ext>
            </a:extLst>
          </p:cNvPr>
          <p:cNvSpPr txBox="1">
            <a:spLocks/>
          </p:cNvSpPr>
          <p:nvPr/>
        </p:nvSpPr>
        <p:spPr>
          <a:xfrm>
            <a:off x="9194689" y="635341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9B1B6C-2282-F64C-9E3F-FEF2E0532100}" type="slidenum">
              <a:rPr lang="en-US" sz="1050" smtClean="0">
                <a:solidFill>
                  <a:srgbClr val="898989"/>
                </a:solidFill>
                <a:latin typeface="Raleway Medium" pitchFamily="2" charset="0"/>
              </a:rPr>
              <a:pPr algn="r"/>
              <a:t>17</a:t>
            </a:fld>
            <a:endParaRPr lang="en-US" sz="1050">
              <a:solidFill>
                <a:srgbClr val="898989"/>
              </a:solidFill>
              <a:latin typeface="Raleway Medium" pitchFamily="2" charset="0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8850268C-403D-DAFC-67EA-F152CFDFBB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754155"/>
              </p:ext>
            </p:extLst>
          </p:nvPr>
        </p:nvGraphicFramePr>
        <p:xfrm>
          <a:off x="1592474" y="1881809"/>
          <a:ext cx="9007051" cy="352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851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01C337-DBDC-12C8-D492-61DDF37A1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A031-1EF4-563F-763B-7E22FFBD0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layfair Display" pitchFamily="2" charset="77"/>
              </a:rPr>
              <a:t>Measurement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452F7-0E2C-FDAE-3841-E96583665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382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1"/>
                </a:solidFill>
                <a:latin typeface="Raleway" pitchFamily="2" charset="77"/>
              </a:rPr>
              <a:t>Operational Metrics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77"/>
              </a:rPr>
              <a:t>Patients served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77"/>
              </a:rPr>
              <a:t>MAT/MOUD utilization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77"/>
              </a:rPr>
              <a:t>Screening completion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77"/>
              </a:rPr>
              <a:t>BH referral follow-through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77"/>
              </a:rPr>
              <a:t>Hep C treatment completion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77"/>
              </a:rPr>
              <a:t>Engagement duration </a:t>
            </a:r>
          </a:p>
          <a:p>
            <a:endParaRPr lang="en-US" dirty="0">
              <a:solidFill>
                <a:schemeClr val="bg1"/>
              </a:solidFill>
              <a:latin typeface="Raleway" pitchFamily="2" charset="77"/>
            </a:endParaRPr>
          </a:p>
          <a:p>
            <a:r>
              <a:rPr lang="en-US" b="1" dirty="0">
                <a:solidFill>
                  <a:schemeClr val="bg1"/>
                </a:solidFill>
                <a:latin typeface="Raleway" pitchFamily="2" charset="77"/>
              </a:rPr>
              <a:t>Future Focus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77"/>
              </a:rPr>
              <a:t>Retention measurement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77"/>
              </a:rPr>
              <a:t>Disengagement analysis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Raleway" pitchFamily="2" charset="77"/>
              </a:rPr>
              <a:t>Longitudinal engagement tracking</a:t>
            </a:r>
          </a:p>
          <a:p>
            <a:endParaRPr lang="en-US" dirty="0">
              <a:solidFill>
                <a:schemeClr val="bg1"/>
              </a:solidFill>
              <a:latin typeface="Raleway" pitchFamily="2" charset="77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78E183B-B29F-85F6-8E41-882B8A2008FC}"/>
              </a:ext>
            </a:extLst>
          </p:cNvPr>
          <p:cNvSpPr txBox="1">
            <a:spLocks/>
          </p:cNvSpPr>
          <p:nvPr/>
        </p:nvSpPr>
        <p:spPr>
          <a:xfrm>
            <a:off x="8822900" y="59467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9B1B6C-2282-F64C-9E3F-FEF2E0532100}" type="slidenum">
              <a:rPr lang="en-US" sz="1050" smtClean="0">
                <a:solidFill>
                  <a:schemeClr val="bg1"/>
                </a:solidFill>
                <a:latin typeface="Raleway Medium" pitchFamily="2" charset="0"/>
              </a:rPr>
              <a:pPr algn="r"/>
              <a:t>18</a:t>
            </a:fld>
            <a:endParaRPr lang="en-US" sz="1050" dirty="0">
              <a:solidFill>
                <a:schemeClr val="bg1"/>
              </a:solidFill>
              <a:latin typeface="Raleway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06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33CEA0-BE7D-B41B-32F6-4DEBAC8B1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430D1-2D31-A259-C3B6-BC126E562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8664"/>
            <a:ext cx="10515600" cy="1500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Playfair Display" pitchFamily="2" charset="77"/>
              </a:rPr>
              <a:t>Strategic Discussion With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Playfair Display" pitchFamily="2" charset="77"/>
              </a:rPr>
              <a:t>Stuart </a:t>
            </a:r>
            <a:r>
              <a:rPr lang="en-US" sz="4000" dirty="0" err="1">
                <a:solidFill>
                  <a:schemeClr val="bg1"/>
                </a:solidFill>
                <a:latin typeface="Playfair Display" pitchFamily="2" charset="77"/>
              </a:rPr>
              <a:t>Buttlaire</a:t>
            </a:r>
            <a:endParaRPr lang="en-US" sz="4000" dirty="0">
              <a:solidFill>
                <a:schemeClr val="bg1"/>
              </a:solidFill>
              <a:latin typeface="Playfair Display" pitchFamily="2" charset="77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75C599C-65E9-C768-A966-88461092F17E}"/>
              </a:ext>
            </a:extLst>
          </p:cNvPr>
          <p:cNvSpPr txBox="1">
            <a:spLocks/>
          </p:cNvSpPr>
          <p:nvPr/>
        </p:nvSpPr>
        <p:spPr>
          <a:xfrm>
            <a:off x="8822900" y="59467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9B1B6C-2282-F64C-9E3F-FEF2E0532100}" type="slidenum">
              <a:rPr lang="en-US" sz="1050" smtClean="0">
                <a:solidFill>
                  <a:schemeClr val="bg1"/>
                </a:solidFill>
                <a:latin typeface="Raleway Medium" pitchFamily="2" charset="0"/>
              </a:rPr>
              <a:pPr algn="r"/>
              <a:t>19</a:t>
            </a:fld>
            <a:endParaRPr lang="en-US" sz="1050" dirty="0">
              <a:solidFill>
                <a:schemeClr val="bg1"/>
              </a:solidFill>
              <a:latin typeface="Raleway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41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3A6B8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FD4400-3F81-D088-20A4-28E3E66F8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70A3E80F-410D-7C5F-DA50-FA6EBF73B1E0}"/>
              </a:ext>
            </a:extLst>
          </p:cNvPr>
          <p:cNvSpPr/>
          <p:nvPr/>
        </p:nvSpPr>
        <p:spPr>
          <a:xfrm>
            <a:off x="721243" y="2054073"/>
            <a:ext cx="5284380" cy="3713871"/>
          </a:xfrm>
          <a:prstGeom prst="roundRect">
            <a:avLst/>
          </a:prstGeom>
          <a:solidFill>
            <a:srgbClr val="233E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54D8DF-ACA1-F90F-FD0F-D60E41596521}"/>
              </a:ext>
            </a:extLst>
          </p:cNvPr>
          <p:cNvSpPr txBox="1">
            <a:spLocks/>
          </p:cNvSpPr>
          <p:nvPr/>
        </p:nvSpPr>
        <p:spPr>
          <a:xfrm>
            <a:off x="535318" y="264072"/>
            <a:ext cx="7891961" cy="92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33E4F"/>
                </a:solidFill>
                <a:latin typeface="Playfair Display Medium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+mj-ea"/>
                <a:cs typeface="+mj-cs"/>
              </a:rPr>
              <a:t>Today’s Speakers</a:t>
            </a:r>
          </a:p>
        </p:txBody>
      </p:sp>
      <p:sp>
        <p:nvSpPr>
          <p:cNvPr id="28" name="Slide Number Placeholder 1">
            <a:extLst>
              <a:ext uri="{FF2B5EF4-FFF2-40B4-BE49-F238E27FC236}">
                <a16:creationId xmlns:a16="http://schemas.microsoft.com/office/drawing/2014/main" id="{1714D1CA-15BA-25EA-78CB-C290A806CF26}"/>
              </a:ext>
            </a:extLst>
          </p:cNvPr>
          <p:cNvSpPr txBox="1">
            <a:spLocks/>
          </p:cNvSpPr>
          <p:nvPr/>
        </p:nvSpPr>
        <p:spPr>
          <a:xfrm>
            <a:off x="9194689" y="635341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B1B6C-2282-F64C-9E3F-FEF2E053210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</a:endParaRPr>
          </a:p>
        </p:txBody>
      </p:sp>
      <p:pic>
        <p:nvPicPr>
          <p:cNvPr id="12" name="Picture 11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99764FAF-9E76-B5DE-4C47-BD847F2058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3222" y="6442633"/>
            <a:ext cx="1627934" cy="17373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723DE4-5B7D-96FD-9604-C21A3FE8D41B}"/>
              </a:ext>
            </a:extLst>
          </p:cNvPr>
          <p:cNvCxnSpPr>
            <a:cxnSpLocks/>
          </p:cNvCxnSpPr>
          <p:nvPr/>
        </p:nvCxnSpPr>
        <p:spPr>
          <a:xfrm>
            <a:off x="2265748" y="6394354"/>
            <a:ext cx="0" cy="27029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2B42136-E4A3-6F5B-6977-0BB57AD925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4" y="6396614"/>
            <a:ext cx="1609392" cy="24688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F2034C0-EB13-2D4A-98FF-6C3CE9EB5E90}"/>
              </a:ext>
            </a:extLst>
          </p:cNvPr>
          <p:cNvSpPr txBox="1">
            <a:spLocks/>
          </p:cNvSpPr>
          <p:nvPr/>
        </p:nvSpPr>
        <p:spPr>
          <a:xfrm>
            <a:off x="721243" y="3588385"/>
            <a:ext cx="5284379" cy="179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33E4F"/>
                </a:solidFill>
                <a:latin typeface="Playfair Display Medium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3C786"/>
                </a:solidFill>
                <a:effectLst/>
                <a:uLnTx/>
                <a:uFillTx/>
                <a:latin typeface="Playfair Display" pitchFamily="2" charset="77"/>
                <a:ea typeface="+mj-ea"/>
                <a:cs typeface="+mj-cs"/>
              </a:rPr>
              <a:t>Stuart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83C786"/>
                </a:solidFill>
                <a:effectLst/>
                <a:uLnTx/>
                <a:uFillTx/>
                <a:latin typeface="Playfair Display" pitchFamily="2" charset="77"/>
                <a:ea typeface="+mj-ea"/>
                <a:cs typeface="+mj-cs"/>
              </a:rPr>
              <a:t>Buttlaire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3C786"/>
                </a:solidFill>
                <a:effectLst/>
                <a:uLnTx/>
                <a:uFillTx/>
                <a:latin typeface="Playfair Display" pitchFamily="2" charset="77"/>
                <a:ea typeface="+mj-ea"/>
                <a:cs typeface="+mj-cs"/>
              </a:rPr>
              <a:t>, PhD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77"/>
                <a:ea typeface="+mj-ea"/>
                <a:cs typeface="+mj-cs"/>
              </a:rPr>
              <a:t>Vice President, Clinical Excellence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77"/>
                <a:ea typeface="+mj-ea"/>
                <a:cs typeface="+mj-cs"/>
              </a:rPr>
              <a:t>&amp; Leadership at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77"/>
                <a:ea typeface="+mj-ea"/>
                <a:cs typeface="+mj-cs"/>
              </a:rPr>
              <a:t>OPEN MINDS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 pitchFamily="2" charset="77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3FE57-A10C-369F-7952-612E6F1A8F34}"/>
              </a:ext>
            </a:extLst>
          </p:cNvPr>
          <p:cNvSpPr txBox="1">
            <a:spLocks/>
          </p:cNvSpPr>
          <p:nvPr/>
        </p:nvSpPr>
        <p:spPr>
          <a:xfrm>
            <a:off x="8554853" y="332038"/>
            <a:ext cx="3509647" cy="9967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5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>
                <a:solidFill>
                  <a:srgbClr val="FFFFFF"/>
                </a:solidFill>
                <a:latin typeface="Playfair Display Medium"/>
              </a:rPr>
              <a:t>Will Begin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Medium"/>
                <a:ea typeface="+mj-ea"/>
                <a:cs typeface="+mj-cs"/>
              </a:rPr>
              <a:t> In:</a:t>
            </a:r>
            <a:br>
              <a:rPr 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layfair Display Medium"/>
              </a:rPr>
            </a:br>
            <a:br>
              <a:rPr 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layfair Display Medium"/>
              </a:rPr>
            </a:b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layfair Display Medium"/>
                <a:ea typeface="+mj-ea"/>
                <a:cs typeface="+mj-cs"/>
              </a:rPr>
              <a:t>5:00</a:t>
            </a: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39FF4011-DA8F-1A8B-5256-097DDA70B35E}"/>
              </a:ext>
            </a:extLst>
          </p:cNvPr>
          <p:cNvSpPr/>
          <p:nvPr/>
        </p:nvSpPr>
        <p:spPr>
          <a:xfrm>
            <a:off x="6186379" y="2054073"/>
            <a:ext cx="5284380" cy="3713871"/>
          </a:xfrm>
          <a:prstGeom prst="roundRect">
            <a:avLst/>
          </a:prstGeom>
          <a:solidFill>
            <a:srgbClr val="233E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FB85CD-243C-BA53-5DF6-D095A6A5054A}"/>
              </a:ext>
            </a:extLst>
          </p:cNvPr>
          <p:cNvSpPr txBox="1">
            <a:spLocks/>
          </p:cNvSpPr>
          <p:nvPr/>
        </p:nvSpPr>
        <p:spPr>
          <a:xfrm>
            <a:off x="6186379" y="3588385"/>
            <a:ext cx="5284379" cy="179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33E4F"/>
                </a:solidFill>
                <a:latin typeface="Playfair Display Medium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3C786"/>
                </a:solidFill>
                <a:effectLst/>
                <a:uLnTx/>
                <a:uFillTx/>
                <a:latin typeface="Playfair Display" pitchFamily="2" charset="77"/>
                <a:ea typeface="+mj-ea"/>
                <a:cs typeface="+mj-cs"/>
              </a:rPr>
              <a:t>Mario San Bartolomé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3C786"/>
                </a:solidFill>
                <a:effectLst/>
                <a:uLnTx/>
                <a:uFillTx/>
                <a:latin typeface="Playfair Display" pitchFamily="2" charset="77"/>
                <a:ea typeface="+mj-ea"/>
                <a:cs typeface="+mj-cs"/>
              </a:rPr>
              <a:t>M.D., M.B.A., M.R.O., FASAM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33E4F"/>
                </a:solidFill>
                <a:effectLst/>
                <a:uLnTx/>
                <a:uFillTx/>
                <a:latin typeface="Raleway" panose="020B0503030101060003" pitchFamily="34" charset="77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j-ea"/>
                <a:cs typeface="+mj-cs"/>
              </a:rPr>
              <a:t> Medical Director, Substance Use Disorders, KCS Health Center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77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69B1D-991C-180A-A439-FC117FD0E7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13676" y="1328756"/>
            <a:ext cx="1829783" cy="1829783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Picture 9" descr="A person in a suit and tie&#10;&#10;AI-generated content may be incorrect.">
            <a:extLst>
              <a:ext uri="{FF2B5EF4-FFF2-40B4-BE49-F238E27FC236}">
                <a16:creationId xmlns:a16="http://schemas.microsoft.com/office/drawing/2014/main" id="{882B8C27-7ACC-2392-BC6F-87A87A615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017" y="1282987"/>
            <a:ext cx="1914224" cy="1874816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85491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B7FBB-44C3-C13F-442D-70BC18A09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79632FE1-BD3B-6336-F154-69C9AFC01852}"/>
              </a:ext>
            </a:extLst>
          </p:cNvPr>
          <p:cNvSpPr txBox="1">
            <a:spLocks/>
          </p:cNvSpPr>
          <p:nvPr/>
        </p:nvSpPr>
        <p:spPr>
          <a:xfrm>
            <a:off x="8822900" y="59467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9B1B6C-2282-F64C-9E3F-FEF2E0532100}" type="slidenum">
              <a:rPr lang="en-US" sz="1050" smtClean="0">
                <a:solidFill>
                  <a:schemeClr val="bg1"/>
                </a:solidFill>
                <a:latin typeface="Raleway Medium" pitchFamily="2" charset="0"/>
              </a:rPr>
              <a:pPr algn="r"/>
              <a:t>20</a:t>
            </a:fld>
            <a:endParaRPr lang="en-US" sz="1050" dirty="0">
              <a:solidFill>
                <a:schemeClr val="bg1"/>
              </a:solidFill>
              <a:latin typeface="Raleway Medium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740143-95AB-C1F4-8E33-1A19591DBB0A}"/>
              </a:ext>
            </a:extLst>
          </p:cNvPr>
          <p:cNvSpPr/>
          <p:nvPr/>
        </p:nvSpPr>
        <p:spPr>
          <a:xfrm>
            <a:off x="798426" y="1973364"/>
            <a:ext cx="3084394" cy="2615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E30148-1FE9-385F-9FB3-BA9D1B7FC79B}"/>
              </a:ext>
            </a:extLst>
          </p:cNvPr>
          <p:cNvSpPr/>
          <p:nvPr/>
        </p:nvSpPr>
        <p:spPr>
          <a:xfrm>
            <a:off x="2930322" y="1973365"/>
            <a:ext cx="8508043" cy="2615436"/>
          </a:xfrm>
          <a:prstGeom prst="rect">
            <a:avLst/>
          </a:prstGeom>
          <a:solidFill>
            <a:srgbClr val="233E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92F0A1-F7AA-B2D1-6B32-0CA027CBE304}"/>
              </a:ext>
            </a:extLst>
          </p:cNvPr>
          <p:cNvSpPr txBox="1"/>
          <p:nvPr/>
        </p:nvSpPr>
        <p:spPr>
          <a:xfrm>
            <a:off x="3165808" y="2447660"/>
            <a:ext cx="80370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Raleway" panose="020B0503030101060003" pitchFamily="34" charset="77"/>
              </a:rPr>
              <a:t>Many organizations still struggle to move from “basic access” to fully integrated SUD care. </a:t>
            </a:r>
          </a:p>
          <a:p>
            <a:endParaRPr lang="en-US" sz="2000" b="0" i="0" u="none" strike="noStrike" dirty="0">
              <a:solidFill>
                <a:schemeClr val="bg1"/>
              </a:solidFill>
              <a:effectLst/>
              <a:latin typeface="Raleway" panose="020B0503030101060003" pitchFamily="34" charset="77"/>
            </a:endParaRPr>
          </a:p>
          <a:p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Raleway" panose="020B0503030101060003" pitchFamily="34" charset="77"/>
              </a:rPr>
              <a:t>From your perspective, what operational capabilities become most important once access is no longer the primary barrier?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8B5B7C-C79D-36A9-B566-28646FBCA30D}"/>
              </a:ext>
            </a:extLst>
          </p:cNvPr>
          <p:cNvSpPr/>
          <p:nvPr/>
        </p:nvSpPr>
        <p:spPr>
          <a:xfrm>
            <a:off x="1307994" y="2702647"/>
            <a:ext cx="1112761" cy="1115290"/>
          </a:xfrm>
          <a:prstGeom prst="ellipse">
            <a:avLst/>
          </a:prstGeom>
          <a:solidFill>
            <a:srgbClr val="233E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Brain in head outline">
            <a:extLst>
              <a:ext uri="{FF2B5EF4-FFF2-40B4-BE49-F238E27FC236}">
                <a16:creationId xmlns:a16="http://schemas.microsoft.com/office/drawing/2014/main" id="{A2C3E87F-935E-35A9-3BCC-3919CB758C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27564" y="2853474"/>
            <a:ext cx="822960" cy="82296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97C1BDB-EA98-1551-7CC4-B12158DD5A71}"/>
              </a:ext>
            </a:extLst>
          </p:cNvPr>
          <p:cNvSpPr/>
          <p:nvPr/>
        </p:nvSpPr>
        <p:spPr>
          <a:xfrm>
            <a:off x="1936246" y="2875775"/>
            <a:ext cx="226936" cy="226936"/>
          </a:xfrm>
          <a:prstGeom prst="ellipse">
            <a:avLst/>
          </a:prstGeom>
          <a:solidFill>
            <a:srgbClr val="233E4F"/>
          </a:solidFill>
          <a:ln w="19050">
            <a:solidFill>
              <a:srgbClr val="83C7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D2FCE0-E951-2708-BBAA-5635B1D11B99}"/>
              </a:ext>
            </a:extLst>
          </p:cNvPr>
          <p:cNvSpPr txBox="1"/>
          <p:nvPr/>
        </p:nvSpPr>
        <p:spPr>
          <a:xfrm>
            <a:off x="1915987" y="2793426"/>
            <a:ext cx="34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83C786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9748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C8B4DF-2947-EAF9-1D15-C4BAAAE31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DE921F8-F0F2-20CF-9AEB-D9B871F40C97}"/>
              </a:ext>
            </a:extLst>
          </p:cNvPr>
          <p:cNvSpPr txBox="1">
            <a:spLocks/>
          </p:cNvSpPr>
          <p:nvPr/>
        </p:nvSpPr>
        <p:spPr>
          <a:xfrm>
            <a:off x="8822900" y="59467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9B1B6C-2282-F64C-9E3F-FEF2E0532100}" type="slidenum">
              <a:rPr lang="en-US" sz="1050" smtClean="0">
                <a:solidFill>
                  <a:schemeClr val="bg1"/>
                </a:solidFill>
                <a:latin typeface="Raleway Medium" pitchFamily="2" charset="0"/>
              </a:rPr>
              <a:pPr algn="r"/>
              <a:t>21</a:t>
            </a:fld>
            <a:endParaRPr lang="en-US" sz="1050" dirty="0">
              <a:solidFill>
                <a:schemeClr val="bg1"/>
              </a:solidFill>
              <a:latin typeface="Raleway Medium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BC55A4-11B7-E88E-BCE3-D99F725E12A7}"/>
              </a:ext>
            </a:extLst>
          </p:cNvPr>
          <p:cNvSpPr/>
          <p:nvPr/>
        </p:nvSpPr>
        <p:spPr>
          <a:xfrm>
            <a:off x="798426" y="1973364"/>
            <a:ext cx="3084394" cy="2615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C4C91F-19D1-0F7B-444A-2AA82C25BDCB}"/>
              </a:ext>
            </a:extLst>
          </p:cNvPr>
          <p:cNvSpPr/>
          <p:nvPr/>
        </p:nvSpPr>
        <p:spPr>
          <a:xfrm>
            <a:off x="2930322" y="1973365"/>
            <a:ext cx="8508043" cy="2615436"/>
          </a:xfrm>
          <a:prstGeom prst="rect">
            <a:avLst/>
          </a:prstGeom>
          <a:solidFill>
            <a:srgbClr val="233E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19B04-92EB-2AE4-E5B4-5F00B58ED2FF}"/>
              </a:ext>
            </a:extLst>
          </p:cNvPr>
          <p:cNvSpPr txBox="1"/>
          <p:nvPr/>
        </p:nvSpPr>
        <p:spPr>
          <a:xfrm>
            <a:off x="3165808" y="2447660"/>
            <a:ext cx="80370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Raleway" panose="020B0503030101060003" pitchFamily="34" charset="77"/>
              </a:rPr>
              <a:t>Workforce resistance remains one of the biggest barriers to implementing evidence-based SUD treatment. </a:t>
            </a:r>
          </a:p>
          <a:p>
            <a:endParaRPr lang="en-US" sz="2000" b="0" i="0" u="none" strike="noStrike" dirty="0">
              <a:solidFill>
                <a:schemeClr val="bg1"/>
              </a:solidFill>
              <a:effectLst/>
              <a:latin typeface="Raleway" panose="020B0503030101060003" pitchFamily="34" charset="77"/>
            </a:endParaRPr>
          </a:p>
          <a:p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Raleway" panose="020B0503030101060003" pitchFamily="34" charset="77"/>
              </a:rPr>
              <a:t>What leadership behaviors most strongly influence long-term workforce adoption and engagement?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A34704-EC77-66BD-0517-701489E90FE9}"/>
              </a:ext>
            </a:extLst>
          </p:cNvPr>
          <p:cNvSpPr/>
          <p:nvPr/>
        </p:nvSpPr>
        <p:spPr>
          <a:xfrm>
            <a:off x="1307994" y="2702647"/>
            <a:ext cx="1112761" cy="1115290"/>
          </a:xfrm>
          <a:prstGeom prst="ellipse">
            <a:avLst/>
          </a:prstGeom>
          <a:solidFill>
            <a:srgbClr val="233E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Disconnected outline">
            <a:extLst>
              <a:ext uri="{FF2B5EF4-FFF2-40B4-BE49-F238E27FC236}">
                <a16:creationId xmlns:a16="http://schemas.microsoft.com/office/drawing/2014/main" id="{8C8A461F-95B9-34D9-C7A9-01B044FA88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49625" y="2812480"/>
            <a:ext cx="944880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35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28039C-67C6-D4BD-473F-599C6389B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FA0453A-ADB6-0DDD-9220-233C138DD4F7}"/>
              </a:ext>
            </a:extLst>
          </p:cNvPr>
          <p:cNvSpPr txBox="1">
            <a:spLocks/>
          </p:cNvSpPr>
          <p:nvPr/>
        </p:nvSpPr>
        <p:spPr>
          <a:xfrm>
            <a:off x="8822900" y="59467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9B1B6C-2282-F64C-9E3F-FEF2E0532100}" type="slidenum">
              <a:rPr lang="en-US" sz="1050" smtClean="0">
                <a:solidFill>
                  <a:schemeClr val="bg1"/>
                </a:solidFill>
                <a:latin typeface="Raleway Medium" pitchFamily="2" charset="0"/>
              </a:rPr>
              <a:pPr algn="r"/>
              <a:t>22</a:t>
            </a:fld>
            <a:endParaRPr lang="en-US" sz="1050" dirty="0">
              <a:solidFill>
                <a:schemeClr val="bg1"/>
              </a:solidFill>
              <a:latin typeface="Raleway Medium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37FC64-4609-830B-630D-46BE03B5E115}"/>
              </a:ext>
            </a:extLst>
          </p:cNvPr>
          <p:cNvSpPr/>
          <p:nvPr/>
        </p:nvSpPr>
        <p:spPr>
          <a:xfrm>
            <a:off x="798426" y="1973364"/>
            <a:ext cx="3084394" cy="2615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DA33B-7C47-EAFB-0D04-0588AAE1DFA7}"/>
              </a:ext>
            </a:extLst>
          </p:cNvPr>
          <p:cNvSpPr/>
          <p:nvPr/>
        </p:nvSpPr>
        <p:spPr>
          <a:xfrm>
            <a:off x="2930322" y="1973365"/>
            <a:ext cx="8508043" cy="2615436"/>
          </a:xfrm>
          <a:prstGeom prst="rect">
            <a:avLst/>
          </a:prstGeom>
          <a:solidFill>
            <a:srgbClr val="233E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A5C2D-F96A-A624-20F2-6F97EBCAD024}"/>
              </a:ext>
            </a:extLst>
          </p:cNvPr>
          <p:cNvSpPr txBox="1"/>
          <p:nvPr/>
        </p:nvSpPr>
        <p:spPr>
          <a:xfrm>
            <a:off x="3165808" y="2447660"/>
            <a:ext cx="80370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Raleway" panose="020B0503030101060003" pitchFamily="34" charset="77"/>
              </a:rPr>
              <a:t>Many provider organizations worry about sustainability when expanding wraparound services. </a:t>
            </a:r>
          </a:p>
          <a:p>
            <a:endParaRPr lang="en-US" sz="2000" b="0" i="0" u="none" strike="noStrike" dirty="0">
              <a:solidFill>
                <a:schemeClr val="bg1"/>
              </a:solidFill>
              <a:effectLst/>
              <a:latin typeface="Raleway" panose="020B0503030101060003" pitchFamily="34" charset="77"/>
            </a:endParaRPr>
          </a:p>
          <a:p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Raleway" panose="020B0503030101060003" pitchFamily="34" charset="77"/>
              </a:rPr>
              <a:t>How should leaders think about balancing financial realities with long-term patient outcomes and system impact?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18BA41A-0839-8078-0F31-FADD5D2234E8}"/>
              </a:ext>
            </a:extLst>
          </p:cNvPr>
          <p:cNvSpPr/>
          <p:nvPr/>
        </p:nvSpPr>
        <p:spPr>
          <a:xfrm>
            <a:off x="1307994" y="2702647"/>
            <a:ext cx="1112761" cy="1115290"/>
          </a:xfrm>
          <a:prstGeom prst="ellipse">
            <a:avLst/>
          </a:prstGeom>
          <a:solidFill>
            <a:srgbClr val="233E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Circles with arrows outline">
            <a:extLst>
              <a:ext uri="{FF2B5EF4-FFF2-40B4-BE49-F238E27FC236}">
                <a16:creationId xmlns:a16="http://schemas.microsoft.com/office/drawing/2014/main" id="{4ED0EE30-DAF5-1ECC-27CA-745AE33EF37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03588" y="2737415"/>
            <a:ext cx="967740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52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A2FABF-ECCF-5DCE-DB66-9C8CD4D27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3129E6F0-45B4-B12A-1FBA-6D1E0C306912}"/>
              </a:ext>
            </a:extLst>
          </p:cNvPr>
          <p:cNvSpPr txBox="1">
            <a:spLocks/>
          </p:cNvSpPr>
          <p:nvPr/>
        </p:nvSpPr>
        <p:spPr>
          <a:xfrm>
            <a:off x="8822900" y="59467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9B1B6C-2282-F64C-9E3F-FEF2E0532100}" type="slidenum">
              <a:rPr lang="en-US" sz="1050" smtClean="0">
                <a:solidFill>
                  <a:schemeClr val="bg1"/>
                </a:solidFill>
                <a:latin typeface="Raleway Medium" pitchFamily="2" charset="0"/>
              </a:rPr>
              <a:pPr algn="r"/>
              <a:t>23</a:t>
            </a:fld>
            <a:endParaRPr lang="en-US" sz="1050" dirty="0">
              <a:solidFill>
                <a:schemeClr val="bg1"/>
              </a:solidFill>
              <a:latin typeface="Raleway Medium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D738DC-3DFD-8C30-185D-BC47C22B5EC1}"/>
              </a:ext>
            </a:extLst>
          </p:cNvPr>
          <p:cNvSpPr/>
          <p:nvPr/>
        </p:nvSpPr>
        <p:spPr>
          <a:xfrm>
            <a:off x="798426" y="1973364"/>
            <a:ext cx="3084394" cy="2615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3F71ED-89D8-FC3B-7EBA-6539C46D4D4B}"/>
              </a:ext>
            </a:extLst>
          </p:cNvPr>
          <p:cNvSpPr/>
          <p:nvPr/>
        </p:nvSpPr>
        <p:spPr>
          <a:xfrm>
            <a:off x="2930322" y="1973365"/>
            <a:ext cx="8508043" cy="2615436"/>
          </a:xfrm>
          <a:prstGeom prst="rect">
            <a:avLst/>
          </a:prstGeom>
          <a:solidFill>
            <a:srgbClr val="233E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17C1B-D814-1FDC-4309-4A19313E87FF}"/>
              </a:ext>
            </a:extLst>
          </p:cNvPr>
          <p:cNvSpPr txBox="1"/>
          <p:nvPr/>
        </p:nvSpPr>
        <p:spPr>
          <a:xfrm>
            <a:off x="3165808" y="2654926"/>
            <a:ext cx="80370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Raleway" panose="020B0503030101060003" pitchFamily="34" charset="77"/>
              </a:rPr>
              <a:t>Looking ahead, what operational or system-level changes will organizations need to make to remain effective in the evolving SUD treatment environment?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6C6120A-B6D2-11D9-DB22-98D731793930}"/>
              </a:ext>
            </a:extLst>
          </p:cNvPr>
          <p:cNvSpPr/>
          <p:nvPr/>
        </p:nvSpPr>
        <p:spPr>
          <a:xfrm>
            <a:off x="1307994" y="2702647"/>
            <a:ext cx="1112761" cy="1115290"/>
          </a:xfrm>
          <a:prstGeom prst="ellipse">
            <a:avLst/>
          </a:prstGeom>
          <a:solidFill>
            <a:srgbClr val="233E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Clipboard Checked outline">
            <a:extLst>
              <a:ext uri="{FF2B5EF4-FFF2-40B4-BE49-F238E27FC236}">
                <a16:creationId xmlns:a16="http://schemas.microsoft.com/office/drawing/2014/main" id="{C9666D8F-AF1B-C9C3-55E7-C5703C35D3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72168" y="2869602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29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4D105-F0B8-1EC4-6DE8-5E458DFB5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0914B62E-33E2-C3A3-8CEF-1366FFC4C233}"/>
              </a:ext>
            </a:extLst>
          </p:cNvPr>
          <p:cNvSpPr txBox="1">
            <a:spLocks/>
          </p:cNvSpPr>
          <p:nvPr/>
        </p:nvSpPr>
        <p:spPr>
          <a:xfrm>
            <a:off x="9194689" y="635341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B1B6C-2282-F64C-9E3F-FEF2E053210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339C4-56CA-65FF-13AB-011239A4E820}"/>
              </a:ext>
            </a:extLst>
          </p:cNvPr>
          <p:cNvSpPr txBox="1"/>
          <p:nvPr/>
        </p:nvSpPr>
        <p:spPr>
          <a:xfrm>
            <a:off x="3110543" y="2453543"/>
            <a:ext cx="8037069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 Medium"/>
                <a:ea typeface="+mn-ea"/>
                <a:cs typeface="+mn-cs"/>
              </a:rPr>
              <a:t>For health system leaders, behavioral health executives, and policymakers listening today—what are the most important steps they should consider if they want to move toward more integrated care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 Medium"/>
                <a:ea typeface="+mn-ea"/>
                <a:cs typeface="+mn-cs"/>
              </a:rPr>
              <a:t>fr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 Medium"/>
                <a:ea typeface="+mn-ea"/>
                <a:cs typeface="+mn-cs"/>
              </a:rPr>
              <a:t> co-occurring disorders?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734DB-EE42-1DDE-93AA-9302ABDA2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3" y="6449969"/>
            <a:ext cx="1637953" cy="1737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3E01C9-BF55-4F93-BD4C-00E34F0302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4" y="6401709"/>
            <a:ext cx="1601691" cy="24316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FFC384-2444-FDBE-512A-D899E7D04BFA}"/>
              </a:ext>
            </a:extLst>
          </p:cNvPr>
          <p:cNvCxnSpPr>
            <a:cxnSpLocks/>
          </p:cNvCxnSpPr>
          <p:nvPr/>
        </p:nvCxnSpPr>
        <p:spPr>
          <a:xfrm>
            <a:off x="2265748" y="6394354"/>
            <a:ext cx="0" cy="270295"/>
          </a:xfrm>
          <a:prstGeom prst="line">
            <a:avLst/>
          </a:prstGeom>
          <a:ln w="9525">
            <a:solidFill>
              <a:srgbClr val="233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E43EDFB-9C31-D0DD-96C4-AF68CC75A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17" y="3533351"/>
            <a:ext cx="5708963" cy="600729"/>
          </a:xfrm>
          <a:prstGeom prst="rect">
            <a:avLst/>
          </a:prstGeom>
        </p:spPr>
      </p:pic>
      <p:pic>
        <p:nvPicPr>
          <p:cNvPr id="17" name="Picture 16" descr="A group of people looking at a computer&#10;&#10;AI-generated content may be incorrect.">
            <a:extLst>
              <a:ext uri="{FF2B5EF4-FFF2-40B4-BE49-F238E27FC236}">
                <a16:creationId xmlns:a16="http://schemas.microsoft.com/office/drawing/2014/main" id="{0A4E981F-2D68-BC4D-8A85-6BB9F10CFE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290" b="40806"/>
          <a:stretch>
            <a:fillRect/>
          </a:stretch>
        </p:blipFill>
        <p:spPr>
          <a:xfrm>
            <a:off x="0" y="0"/>
            <a:ext cx="12191999" cy="281763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6FBD446-8FAA-2EF1-AAF3-B2EF0EB5FD25}"/>
              </a:ext>
            </a:extLst>
          </p:cNvPr>
          <p:cNvSpPr txBox="1">
            <a:spLocks/>
          </p:cNvSpPr>
          <p:nvPr/>
        </p:nvSpPr>
        <p:spPr>
          <a:xfrm>
            <a:off x="0" y="4452482"/>
            <a:ext cx="12191999" cy="6121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33E4F"/>
                </a:solidFill>
                <a:effectLst/>
                <a:uLnTx/>
                <a:uFillTx/>
                <a:latin typeface="Playfair Display" pitchFamily="2" charset="77"/>
              </a:rPr>
              <a:t>Explore </a:t>
            </a:r>
            <a:r>
              <a:rPr lang="en-US" sz="2800" dirty="0">
                <a:solidFill>
                  <a:srgbClr val="233E4F"/>
                </a:solidFill>
                <a:latin typeface="Playfair Display" pitchFamily="2" charset="77"/>
              </a:rPr>
              <a:t>Upcoming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33E4F"/>
                </a:solidFill>
                <a:effectLst/>
                <a:uLnTx/>
                <a:uFillTx/>
                <a:latin typeface="Playfair Display" pitchFamily="2" charset="77"/>
              </a:rPr>
              <a:t> </a:t>
            </a:r>
            <a:r>
              <a:rPr lang="en-US" sz="2800" dirty="0">
                <a:solidFill>
                  <a:srgbClr val="233E4F"/>
                </a:solidFill>
                <a:latin typeface="Playfair Display" pitchFamily="2" charset="77"/>
              </a:rPr>
              <a:t>Webinars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33E4F"/>
                </a:solidFill>
                <a:effectLst/>
                <a:uLnTx/>
                <a:uFillTx/>
                <a:latin typeface="Playfair Display" pitchFamily="2" charset="77"/>
              </a:rPr>
              <a:t> &amp; </a:t>
            </a:r>
            <a:r>
              <a:rPr lang="en-US" sz="2800" dirty="0">
                <a:solidFill>
                  <a:srgbClr val="233E4F"/>
                </a:solidFill>
                <a:latin typeface="Playfair Display" pitchFamily="2" charset="77"/>
              </a:rPr>
              <a:t>Resources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33E4F"/>
                </a:solidFill>
                <a:effectLst/>
                <a:uLnTx/>
                <a:uFillTx/>
                <a:latin typeface="Playfair Display" pitchFamily="2" charset="77"/>
              </a:rPr>
              <a:t> </a:t>
            </a:r>
            <a:r>
              <a:rPr lang="en-US" sz="2800" dirty="0">
                <a:solidFill>
                  <a:srgbClr val="233E4F"/>
                </a:solidFill>
                <a:latin typeface="Playfair Display" pitchFamily="2" charset="77"/>
              </a:rPr>
              <a:t>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33E4F"/>
                </a:solidFill>
                <a:effectLst/>
                <a:uLnTx/>
                <a:uFillTx/>
                <a:latin typeface="Playfair Display" pitchFamily="2" charset="77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33E4F"/>
                </a:solidFill>
                <a:effectLst/>
                <a:uLnTx/>
                <a:uFillTx/>
                <a:latin typeface="Playfair Display" pitchFamily="2" charset="77"/>
              </a:rPr>
              <a:t>RECADEMY.org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33E4F"/>
              </a:solidFill>
              <a:effectLst/>
              <a:uLnTx/>
              <a:uFillTx/>
              <a:latin typeface="Playfair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37588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E91AB-2E85-EB51-3096-7907C8859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Disconnected outline">
            <a:extLst>
              <a:ext uri="{FF2B5EF4-FFF2-40B4-BE49-F238E27FC236}">
                <a16:creationId xmlns:a16="http://schemas.microsoft.com/office/drawing/2014/main" id="{5F479AFB-DF6A-70AC-34B3-9EFA87342A9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40019" y="3859056"/>
            <a:ext cx="690777" cy="667450"/>
          </a:xfrm>
          <a:prstGeom prst="rect">
            <a:avLst/>
          </a:prstGeom>
        </p:spPr>
      </p:pic>
      <p:pic>
        <p:nvPicPr>
          <p:cNvPr id="18" name="Graphic 17" descr="Mental Health outline">
            <a:extLst>
              <a:ext uri="{FF2B5EF4-FFF2-40B4-BE49-F238E27FC236}">
                <a16:creationId xmlns:a16="http://schemas.microsoft.com/office/drawing/2014/main" id="{E1E5BD5C-A341-3094-16DA-1AD4901587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20581" y="1803686"/>
            <a:ext cx="729654" cy="714103"/>
          </a:xfrm>
          <a:prstGeom prst="rect">
            <a:avLst/>
          </a:prstGeom>
        </p:spPr>
      </p:pic>
      <p:pic>
        <p:nvPicPr>
          <p:cNvPr id="7" name="Graphic 6" descr="Maximize outline">
            <a:extLst>
              <a:ext uri="{FF2B5EF4-FFF2-40B4-BE49-F238E27FC236}">
                <a16:creationId xmlns:a16="http://schemas.microsoft.com/office/drawing/2014/main" id="{2BDF5DBE-441A-722A-16FB-F256D64F9C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35026" y="4805162"/>
            <a:ext cx="551456" cy="540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8898C7-AD06-A345-5B4D-D57F5B2B73E2}"/>
              </a:ext>
            </a:extLst>
          </p:cNvPr>
          <p:cNvSpPr txBox="1"/>
          <p:nvPr/>
        </p:nvSpPr>
        <p:spPr>
          <a:xfrm>
            <a:off x="2231214" y="1925159"/>
            <a:ext cx="7074151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Why “good enough” SUD care models still leaves critical gaps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How KCS Health Center evolved from basic access into a fully integrated “SUD 2.0” model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Operational strategies for reducing workforce resistance and increasing adoption of evidence-based care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Leadership approaches that sustain long-term organizational transformation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5" name="Graphic 4" descr="Classroom outline">
            <a:extLst>
              <a:ext uri="{FF2B5EF4-FFF2-40B4-BE49-F238E27FC236}">
                <a16:creationId xmlns:a16="http://schemas.microsoft.com/office/drawing/2014/main" id="{E2EC39D6-280B-F277-78B5-707747441E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20581" y="2852942"/>
            <a:ext cx="714103" cy="7218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FD6F49-004D-C842-492D-7CB6F5D29878}"/>
              </a:ext>
            </a:extLst>
          </p:cNvPr>
          <p:cNvSpPr txBox="1">
            <a:spLocks/>
          </p:cNvSpPr>
          <p:nvPr/>
        </p:nvSpPr>
        <p:spPr>
          <a:xfrm>
            <a:off x="8682353" y="529547"/>
            <a:ext cx="3509647" cy="99671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55000" lnSpcReduction="20000"/>
          </a:bodyPr>
          <a:lstStyle>
            <a:defPPr>
              <a:defRPr lang="en-US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 Medium"/>
                <a:ea typeface="+mj-ea"/>
                <a:cs typeface="+mj-cs"/>
              </a:rPr>
              <a:t>Will Begin In: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 Medium"/>
                <a:ea typeface="+mj-ea"/>
                <a:cs typeface="+mj-cs"/>
              </a:rPr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 Medium"/>
                <a:ea typeface="+mj-ea"/>
                <a:cs typeface="+mj-cs"/>
              </a:rPr>
            </a:b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 Medium"/>
                <a:ea typeface="+mj-ea"/>
                <a:cs typeface="+mj-cs"/>
              </a:rPr>
              <a:t>5:00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F2241E-1BE0-3D37-3C0E-E21BF896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layfair Display" pitchFamily="2" charset="77"/>
              </a:rPr>
              <a:t>What You’ll Learn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245BF14E-C976-33DD-3E0F-8D5CE177F1A7}"/>
              </a:ext>
            </a:extLst>
          </p:cNvPr>
          <p:cNvSpPr txBox="1">
            <a:spLocks/>
          </p:cNvSpPr>
          <p:nvPr/>
        </p:nvSpPr>
        <p:spPr>
          <a:xfrm>
            <a:off x="8822900" y="59467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B1B6C-2282-F64C-9E3F-FEF2E053210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42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2ED3B5-0EF3-D051-C894-079D77A35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Disconnected outline">
            <a:extLst>
              <a:ext uri="{FF2B5EF4-FFF2-40B4-BE49-F238E27FC236}">
                <a16:creationId xmlns:a16="http://schemas.microsoft.com/office/drawing/2014/main" id="{29114656-735D-97DA-45EA-E2C6C3A950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40019" y="3859056"/>
            <a:ext cx="690777" cy="667450"/>
          </a:xfrm>
          <a:prstGeom prst="rect">
            <a:avLst/>
          </a:prstGeom>
        </p:spPr>
      </p:pic>
      <p:pic>
        <p:nvPicPr>
          <p:cNvPr id="18" name="Graphic 17" descr="Mental Health outline">
            <a:extLst>
              <a:ext uri="{FF2B5EF4-FFF2-40B4-BE49-F238E27FC236}">
                <a16:creationId xmlns:a16="http://schemas.microsoft.com/office/drawing/2014/main" id="{F81A4FEF-2F48-6C78-890E-14B26990F8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20581" y="1803686"/>
            <a:ext cx="729654" cy="714103"/>
          </a:xfrm>
          <a:prstGeom prst="rect">
            <a:avLst/>
          </a:prstGeom>
        </p:spPr>
      </p:pic>
      <p:pic>
        <p:nvPicPr>
          <p:cNvPr id="7" name="Graphic 6" descr="Maximize outline">
            <a:extLst>
              <a:ext uri="{FF2B5EF4-FFF2-40B4-BE49-F238E27FC236}">
                <a16:creationId xmlns:a16="http://schemas.microsoft.com/office/drawing/2014/main" id="{448CEEBB-7A5D-BD3C-7365-0F5D7A7E3B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35026" y="4805162"/>
            <a:ext cx="551456" cy="540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1CB3FE-0339-FE66-3B69-6C98504E9633}"/>
              </a:ext>
            </a:extLst>
          </p:cNvPr>
          <p:cNvSpPr txBox="1"/>
          <p:nvPr/>
        </p:nvSpPr>
        <p:spPr>
          <a:xfrm>
            <a:off x="2231214" y="1925159"/>
            <a:ext cx="7074151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Why “good enough” SUD care models still leaves critical gaps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How KCS Health Center evolved from basic access into a fully integrated “SUD 2.0” model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Operational strategies for reducing workforce resistance and increasing adoption of evidence-based care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Leadership approaches that sustain long-term organizational transformation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5" name="Graphic 4" descr="Classroom outline">
            <a:extLst>
              <a:ext uri="{FF2B5EF4-FFF2-40B4-BE49-F238E27FC236}">
                <a16:creationId xmlns:a16="http://schemas.microsoft.com/office/drawing/2014/main" id="{708075EA-420F-5282-F8E6-8C45ABE3F64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20581" y="2852942"/>
            <a:ext cx="714103" cy="72187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4AE060C-28A3-E0D1-AF43-FD55D1ECB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layfair Display" pitchFamily="2" charset="77"/>
              </a:rPr>
              <a:t>What You’ll Learn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E4B633C7-45C1-B923-D96D-633953AFF68C}"/>
              </a:ext>
            </a:extLst>
          </p:cNvPr>
          <p:cNvSpPr txBox="1">
            <a:spLocks/>
          </p:cNvSpPr>
          <p:nvPr/>
        </p:nvSpPr>
        <p:spPr>
          <a:xfrm>
            <a:off x="8822900" y="59467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9B1B6C-2282-F64C-9E3F-FEF2E053210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Medium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15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E21F1D-DC8A-0D98-0ECD-493FF26C0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A9673191-297A-EB22-38B9-383A253D25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05270" y="2523325"/>
            <a:ext cx="5709154" cy="61285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08DBBF8-74D9-4CD7-B922-D1443E673E76}"/>
              </a:ext>
            </a:extLst>
          </p:cNvPr>
          <p:cNvSpPr txBox="1">
            <a:spLocks/>
          </p:cNvSpPr>
          <p:nvPr/>
        </p:nvSpPr>
        <p:spPr>
          <a:xfrm>
            <a:off x="1184500" y="3587480"/>
            <a:ext cx="7821498" cy="2067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  <a:latin typeface="Playfair Display" pitchFamily="2" charset="77"/>
              </a:rPr>
              <a:t>Breaking Through Adoption Barriers Of Evidence-Based SUD Treatment Models</a:t>
            </a:r>
            <a:br>
              <a:rPr lang="en-US" sz="3200" dirty="0">
                <a:solidFill>
                  <a:schemeClr val="bg1"/>
                </a:solidFill>
                <a:latin typeface="Playfair Display Medium"/>
              </a:rPr>
            </a:br>
            <a:br>
              <a:rPr lang="en-US" sz="3200" dirty="0">
                <a:solidFill>
                  <a:schemeClr val="bg1"/>
                </a:solidFill>
                <a:latin typeface="Playfair Display Medium"/>
              </a:rPr>
            </a:br>
            <a:r>
              <a:rPr lang="en-US" sz="2400" dirty="0">
                <a:solidFill>
                  <a:schemeClr val="bg1"/>
                </a:solidFill>
                <a:latin typeface="Raleway" panose="020B0503030101060003" pitchFamily="34" charset="77"/>
              </a:rPr>
              <a:t>How KCS Health Center Expanded From Basic Access To A Fully Integrated SUD 2.0 Model</a:t>
            </a:r>
          </a:p>
        </p:txBody>
      </p:sp>
      <p:pic>
        <p:nvPicPr>
          <p:cNvPr id="5" name="Graphic 4" descr="Mental Health outline">
            <a:extLst>
              <a:ext uri="{FF2B5EF4-FFF2-40B4-BE49-F238E27FC236}">
                <a16:creationId xmlns:a16="http://schemas.microsoft.com/office/drawing/2014/main" id="{B570F924-1073-FFDF-6AAE-75DB612D8E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84500" y="7540341"/>
            <a:ext cx="2059265" cy="20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2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A095F-C0F8-FB7E-48C8-7BA0DB54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layfair Display" pitchFamily="2" charset="77"/>
              </a:rPr>
              <a:t>Why This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BE4B9-625C-1B9E-75BA-02805338D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111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Raleway" pitchFamily="2" charset="77"/>
              </a:rPr>
              <a:t>Co-occurring psychiatric conditions, trauma, homelessness, and medical complexity are the norm rather than the exception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Raleway" pitchFamily="2" charset="77"/>
              </a:rPr>
              <a:t>Provider organizations are under pressure— workforce shortages, burnout, turnover, reimbursement challenges, </a:t>
            </a:r>
            <a:r>
              <a:rPr lang="en-US" sz="2200" dirty="0" err="1">
                <a:solidFill>
                  <a:schemeClr val="bg1"/>
                </a:solidFill>
                <a:latin typeface="Raleway" pitchFamily="2" charset="77"/>
              </a:rPr>
              <a:t>etc</a:t>
            </a:r>
            <a:endParaRPr lang="en-US" sz="2200" dirty="0">
              <a:solidFill>
                <a:schemeClr val="bg1"/>
              </a:solidFill>
              <a:latin typeface="Raleway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Raleway" pitchFamily="2" charset="77"/>
              </a:rPr>
              <a:t>Despite growing evidence supporting MOUD, long-acting injectable medications, rapid-access treatment models, harm reduction approaches, and integrated care, organizations still struggle with implementation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bg1"/>
                </a:solidFill>
                <a:latin typeface="Raleway" pitchFamily="2" charset="77"/>
              </a:rPr>
              <a:t>Transformation requires leaders who can communicate transparently, build trust, create psychological safety, support workforce readiness, and maintain accountability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12D5CC5-FA5F-DD89-51D9-4D242FB75CB3}"/>
              </a:ext>
            </a:extLst>
          </p:cNvPr>
          <p:cNvSpPr txBox="1">
            <a:spLocks/>
          </p:cNvSpPr>
          <p:nvPr/>
        </p:nvSpPr>
        <p:spPr>
          <a:xfrm>
            <a:off x="8822900" y="59467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9B1B6C-2282-F64C-9E3F-FEF2E0532100}" type="slidenum">
              <a:rPr lang="en-US" sz="1050" smtClean="0">
                <a:solidFill>
                  <a:schemeClr val="bg1"/>
                </a:solidFill>
                <a:latin typeface="Raleway Medium" pitchFamily="2" charset="0"/>
              </a:rPr>
              <a:pPr algn="r"/>
              <a:t>6</a:t>
            </a:fld>
            <a:endParaRPr lang="en-US" sz="1050" dirty="0">
              <a:solidFill>
                <a:schemeClr val="bg1"/>
              </a:solidFill>
              <a:latin typeface="Raleway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22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B8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4A0910-A273-C42E-E92B-CB1C269DC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9566ECBE-D67D-F734-3744-9B4F4E536B89}"/>
              </a:ext>
            </a:extLst>
          </p:cNvPr>
          <p:cNvSpPr/>
          <p:nvPr/>
        </p:nvSpPr>
        <p:spPr>
          <a:xfrm>
            <a:off x="721243" y="2054073"/>
            <a:ext cx="5284380" cy="3713871"/>
          </a:xfrm>
          <a:prstGeom prst="roundRect">
            <a:avLst/>
          </a:prstGeom>
          <a:solidFill>
            <a:srgbClr val="233E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3D3317-9A83-67E3-EDEC-09DBFF5E07B6}"/>
              </a:ext>
            </a:extLst>
          </p:cNvPr>
          <p:cNvSpPr txBox="1">
            <a:spLocks/>
          </p:cNvSpPr>
          <p:nvPr/>
        </p:nvSpPr>
        <p:spPr>
          <a:xfrm>
            <a:off x="535318" y="264072"/>
            <a:ext cx="7891961" cy="92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33E4F"/>
                </a:solidFill>
                <a:latin typeface="Playfair Display Medium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Playfair Display" pitchFamily="2" charset="77"/>
              </a:rPr>
              <a:t>Today’s Speakers</a:t>
            </a:r>
          </a:p>
        </p:txBody>
      </p:sp>
      <p:sp>
        <p:nvSpPr>
          <p:cNvPr id="28" name="Slide Number Placeholder 1">
            <a:extLst>
              <a:ext uri="{FF2B5EF4-FFF2-40B4-BE49-F238E27FC236}">
                <a16:creationId xmlns:a16="http://schemas.microsoft.com/office/drawing/2014/main" id="{0487A5FC-C781-DE38-4FF4-B7DF94B4B477}"/>
              </a:ext>
            </a:extLst>
          </p:cNvPr>
          <p:cNvSpPr txBox="1">
            <a:spLocks/>
          </p:cNvSpPr>
          <p:nvPr/>
        </p:nvSpPr>
        <p:spPr>
          <a:xfrm>
            <a:off x="9194689" y="635341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9B1B6C-2282-F64C-9E3F-FEF2E0532100}" type="slidenum">
              <a:rPr lang="en-US" sz="1050" smtClean="0">
                <a:solidFill>
                  <a:schemeClr val="bg1"/>
                </a:solidFill>
                <a:latin typeface="Raleway Medium" pitchFamily="2" charset="0"/>
              </a:rPr>
              <a:pPr algn="r"/>
              <a:t>7</a:t>
            </a:fld>
            <a:endParaRPr lang="en-US" sz="1050">
              <a:solidFill>
                <a:schemeClr val="bg1"/>
              </a:solidFill>
              <a:latin typeface="Raleway Medium" pitchFamily="2" charset="0"/>
            </a:endParaRPr>
          </a:p>
        </p:txBody>
      </p:sp>
      <p:pic>
        <p:nvPicPr>
          <p:cNvPr id="12" name="Picture 11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D9317067-0875-1999-4D4E-183CD1E155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3222" y="6442633"/>
            <a:ext cx="1627934" cy="17373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227413-EFAF-B3DD-A791-40E597F09A9B}"/>
              </a:ext>
            </a:extLst>
          </p:cNvPr>
          <p:cNvCxnSpPr>
            <a:cxnSpLocks/>
          </p:cNvCxnSpPr>
          <p:nvPr/>
        </p:nvCxnSpPr>
        <p:spPr>
          <a:xfrm>
            <a:off x="2265748" y="6394354"/>
            <a:ext cx="0" cy="270295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6A6F42A-AE51-E326-96DD-17F0A320E6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064" y="6396614"/>
            <a:ext cx="1609392" cy="24688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56A1EB4E-930E-FC08-5189-5101035C5F3B}"/>
              </a:ext>
            </a:extLst>
          </p:cNvPr>
          <p:cNvSpPr txBox="1">
            <a:spLocks/>
          </p:cNvSpPr>
          <p:nvPr/>
        </p:nvSpPr>
        <p:spPr>
          <a:xfrm>
            <a:off x="721243" y="3588385"/>
            <a:ext cx="5284379" cy="179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33E4F"/>
                </a:solidFill>
                <a:latin typeface="Playfair Display Medium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83C786"/>
                </a:solidFill>
                <a:latin typeface="Playfair Display" pitchFamily="2" charset="77"/>
              </a:rPr>
              <a:t>Stuart </a:t>
            </a:r>
            <a:r>
              <a:rPr lang="en-US" sz="2400" dirty="0" err="1">
                <a:solidFill>
                  <a:srgbClr val="83C786"/>
                </a:solidFill>
                <a:latin typeface="Playfair Display" pitchFamily="2" charset="77"/>
              </a:rPr>
              <a:t>Buttlaire</a:t>
            </a:r>
            <a:r>
              <a:rPr lang="en-US" sz="2400" dirty="0">
                <a:solidFill>
                  <a:srgbClr val="83C786"/>
                </a:solidFill>
                <a:latin typeface="Playfair Display" pitchFamily="2" charset="77"/>
              </a:rPr>
              <a:t>, PhD</a:t>
            </a:r>
          </a:p>
          <a:p>
            <a:pPr algn="ctr"/>
            <a:br>
              <a:rPr lang="en-US" sz="1800" dirty="0">
                <a:solidFill>
                  <a:schemeClr val="bg1"/>
                </a:solidFill>
                <a:latin typeface="Playfair Display" pitchFamily="2" charset="77"/>
              </a:rPr>
            </a:br>
            <a:r>
              <a:rPr lang="en-US" sz="1800" dirty="0">
                <a:solidFill>
                  <a:schemeClr val="bg1"/>
                </a:solidFill>
                <a:latin typeface="Raleway" panose="020B0503030101060003" pitchFamily="34" charset="77"/>
              </a:rPr>
              <a:t>Vice President, Clinical Excellence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Raleway" panose="020B0503030101060003" pitchFamily="34" charset="77"/>
              </a:rPr>
              <a:t>&amp; Leadership at </a:t>
            </a:r>
            <a:r>
              <a:rPr lang="en-US" sz="1800" i="1" dirty="0">
                <a:solidFill>
                  <a:schemeClr val="bg1"/>
                </a:solidFill>
                <a:latin typeface="Raleway" panose="020B0503030101060003" pitchFamily="34" charset="77"/>
              </a:rPr>
              <a:t>OPEN MINDS</a:t>
            </a:r>
          </a:p>
          <a:p>
            <a:pPr algn="ctr"/>
            <a:endParaRPr lang="en-US" sz="1800" dirty="0">
              <a:solidFill>
                <a:schemeClr val="bg1"/>
              </a:solidFill>
              <a:latin typeface="Raleway Medium" pitchFamily="2" charset="77"/>
            </a:endParaRP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038E7485-7B10-3CE4-8321-40076953FADF}"/>
              </a:ext>
            </a:extLst>
          </p:cNvPr>
          <p:cNvSpPr/>
          <p:nvPr/>
        </p:nvSpPr>
        <p:spPr>
          <a:xfrm>
            <a:off x="6186379" y="2054073"/>
            <a:ext cx="5284380" cy="3713871"/>
          </a:xfrm>
          <a:prstGeom prst="roundRect">
            <a:avLst/>
          </a:prstGeom>
          <a:solidFill>
            <a:srgbClr val="233E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76B326-5307-23C9-CC87-24BD54A95E67}"/>
              </a:ext>
            </a:extLst>
          </p:cNvPr>
          <p:cNvSpPr txBox="1">
            <a:spLocks/>
          </p:cNvSpPr>
          <p:nvPr/>
        </p:nvSpPr>
        <p:spPr>
          <a:xfrm>
            <a:off x="6186379" y="3588385"/>
            <a:ext cx="5284379" cy="179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33E4F"/>
                </a:solidFill>
                <a:latin typeface="Playfair Display Medium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83C786"/>
                </a:solidFill>
                <a:latin typeface="Playfair Display" pitchFamily="2" charset="77"/>
              </a:rPr>
              <a:t>Mario San Bartolomé</a:t>
            </a:r>
          </a:p>
          <a:p>
            <a:pPr algn="ctr"/>
            <a:r>
              <a:rPr lang="en-US" sz="2000" dirty="0">
                <a:solidFill>
                  <a:srgbClr val="83C786"/>
                </a:solidFill>
                <a:latin typeface="Playfair Display" pitchFamily="2" charset="77"/>
              </a:rPr>
              <a:t>M.D., M.B.A., M.R.O., FASAM</a:t>
            </a:r>
          </a:p>
          <a:p>
            <a:pPr algn="ctr"/>
            <a:br>
              <a:rPr lang="en-US" sz="1800" dirty="0">
                <a:latin typeface="Raleway" panose="020B0503030101060003" pitchFamily="34" charset="77"/>
              </a:rPr>
            </a:br>
            <a:r>
              <a:rPr lang="en-US" sz="1800" dirty="0">
                <a:solidFill>
                  <a:schemeClr val="bg1"/>
                </a:solidFill>
                <a:latin typeface="Raleway"/>
              </a:rPr>
              <a:t> Medical Director, Substance Use Disorders, KCS Health Center</a:t>
            </a:r>
            <a:endParaRPr lang="en-US" sz="1800" dirty="0">
              <a:solidFill>
                <a:schemeClr val="bg1"/>
              </a:solidFill>
              <a:latin typeface="Raleway" panose="020B0503030101060003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46FFA-9316-6CF9-7DEB-5E08450724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13676" y="1328756"/>
            <a:ext cx="1829783" cy="1829783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Picture 9" descr="A person in a suit and tie&#10;&#10;AI-generated content may be incorrect.">
            <a:extLst>
              <a:ext uri="{FF2B5EF4-FFF2-40B4-BE49-F238E27FC236}">
                <a16:creationId xmlns:a16="http://schemas.microsoft.com/office/drawing/2014/main" id="{378AE08D-1335-EC58-9920-C3FA26BE8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1017" y="1282987"/>
            <a:ext cx="1914224" cy="1874816"/>
          </a:xfrm>
          <a:prstGeom prst="ellipse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3436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5C1204-F4B4-30B6-505C-C31EFC832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79D1-0DDF-9FE0-47B0-5FB9B74DF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layfair Display" pitchFamily="2" charset="77"/>
              </a:rPr>
              <a:t>KCS Health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59F89-CB83-F59B-98B8-495BD8A6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22898" cy="375646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aleway" pitchFamily="2" charset="77"/>
              </a:rPr>
              <a:t>FQHC serving complex, high-risk populations across Orange County</a:t>
            </a:r>
          </a:p>
          <a:p>
            <a:r>
              <a:rPr lang="en-US" sz="2400" dirty="0">
                <a:solidFill>
                  <a:schemeClr val="bg1"/>
                </a:solidFill>
                <a:latin typeface="Raleway" pitchFamily="2" charset="77"/>
              </a:rPr>
              <a:t>Founded in Los Angeles in 1977, relocated to Orange County in 1992</a:t>
            </a:r>
          </a:p>
          <a:p>
            <a:r>
              <a:rPr lang="en-US" sz="2400" dirty="0">
                <a:solidFill>
                  <a:schemeClr val="bg1"/>
                </a:solidFill>
                <a:latin typeface="Raleway" pitchFamily="2" charset="77"/>
              </a:rPr>
              <a:t>7 full-service Health Clinics, 3 counseling centers, 3 community support centers 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24ED750-3891-9219-D369-C7ABF8E27518}"/>
              </a:ext>
            </a:extLst>
          </p:cNvPr>
          <p:cNvSpPr txBox="1">
            <a:spLocks/>
          </p:cNvSpPr>
          <p:nvPr/>
        </p:nvSpPr>
        <p:spPr>
          <a:xfrm>
            <a:off x="8822900" y="59467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9B1B6C-2282-F64C-9E3F-FEF2E0532100}" type="slidenum">
              <a:rPr lang="en-US" sz="1050" smtClean="0">
                <a:solidFill>
                  <a:schemeClr val="bg1"/>
                </a:solidFill>
                <a:latin typeface="Raleway Medium" pitchFamily="2" charset="0"/>
              </a:rPr>
              <a:pPr algn="r"/>
              <a:t>8</a:t>
            </a:fld>
            <a:endParaRPr lang="en-US" sz="1050" dirty="0">
              <a:solidFill>
                <a:schemeClr val="bg1"/>
              </a:solidFill>
              <a:latin typeface="Raleway Medium" pitchFamily="2" charset="0"/>
            </a:endParaRPr>
          </a:p>
        </p:txBody>
      </p:sp>
      <p:pic>
        <p:nvPicPr>
          <p:cNvPr id="5" name="Picture 4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4F1E743E-802E-22E3-7230-BDB4B2DA9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850" y="681037"/>
            <a:ext cx="1943952" cy="854979"/>
          </a:xfrm>
          <a:prstGeom prst="rect">
            <a:avLst/>
          </a:prstGeom>
        </p:spPr>
      </p:pic>
      <p:pic>
        <p:nvPicPr>
          <p:cNvPr id="10" name="Picture 9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834001C8-3DCA-152E-14AE-9DF4055262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783"/>
          <a:stretch>
            <a:fillRect/>
          </a:stretch>
        </p:blipFill>
        <p:spPr>
          <a:xfrm>
            <a:off x="5334740" y="2468414"/>
            <a:ext cx="5971625" cy="3113679"/>
          </a:xfrm>
          <a:prstGeom prst="rect">
            <a:avLst/>
          </a:prstGeom>
        </p:spPr>
      </p:pic>
      <p:pic>
        <p:nvPicPr>
          <p:cNvPr id="11" name="Picture 10" descr="A building with a tree in front&#10;&#10;AI-generated content may be incorrect.">
            <a:extLst>
              <a:ext uri="{FF2B5EF4-FFF2-40B4-BE49-F238E27FC236}">
                <a16:creationId xmlns:a16="http://schemas.microsoft.com/office/drawing/2014/main" id="{C6E1B44A-E6B8-BD7A-42B0-10B05C04B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111" y="974651"/>
            <a:ext cx="2209800" cy="2209800"/>
          </a:xfrm>
          <a:prstGeom prst="rect">
            <a:avLst/>
          </a:prstGeom>
        </p:spPr>
      </p:pic>
      <p:pic>
        <p:nvPicPr>
          <p:cNvPr id="13" name="Picture 12" descr="A picture containing text, sky, road, outdoor&#10;&#10;AI-generated content may be incorrect.">
            <a:extLst>
              <a:ext uri="{FF2B5EF4-FFF2-40B4-BE49-F238E27FC236}">
                <a16:creationId xmlns:a16="http://schemas.microsoft.com/office/drawing/2014/main" id="{B7AC510F-BC05-3A76-DE83-3D62A3E94A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5609" y="1690688"/>
            <a:ext cx="2822058" cy="18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E1EB70-862F-AB0A-C625-E5BA47C1D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C15E-B951-F676-5E26-C0040EA04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layfair Display" pitchFamily="2" charset="77"/>
              </a:rPr>
              <a:t>KCS Health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948A0-F87B-D0B1-5FDF-72942127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7602" cy="363951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aleway" pitchFamily="2" charset="77"/>
              </a:rPr>
              <a:t>Expanded from Korean Community Services into broader community-based behavioral health and SUD care</a:t>
            </a:r>
          </a:p>
          <a:p>
            <a:r>
              <a:rPr lang="en-US" sz="2400" dirty="0">
                <a:solidFill>
                  <a:schemeClr val="bg1"/>
                </a:solidFill>
                <a:latin typeface="Raleway" pitchFamily="2" charset="77"/>
              </a:rPr>
              <a:t>Focus on rapid-access treatment, integrated behavioral health, and wraparound support</a:t>
            </a:r>
          </a:p>
          <a:p>
            <a:r>
              <a:rPr lang="en-US" sz="2400" dirty="0">
                <a:solidFill>
                  <a:schemeClr val="bg1"/>
                </a:solidFill>
                <a:latin typeface="Raleway" pitchFamily="2" charset="77"/>
              </a:rPr>
              <a:t>Serves patients with significant SDOH, psychiatric, medical, and justice-involved complexity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B8D81FB-1C95-1A18-96D5-5A8672849EB7}"/>
              </a:ext>
            </a:extLst>
          </p:cNvPr>
          <p:cNvSpPr txBox="1">
            <a:spLocks/>
          </p:cNvSpPr>
          <p:nvPr/>
        </p:nvSpPr>
        <p:spPr>
          <a:xfrm>
            <a:off x="8822900" y="594677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69B1B6C-2282-F64C-9E3F-FEF2E0532100}" type="slidenum">
              <a:rPr lang="en-US" sz="1050" smtClean="0">
                <a:solidFill>
                  <a:schemeClr val="bg1"/>
                </a:solidFill>
                <a:latin typeface="Raleway Medium" pitchFamily="2" charset="0"/>
              </a:rPr>
              <a:pPr algn="r"/>
              <a:t>9</a:t>
            </a:fld>
            <a:endParaRPr lang="en-US" sz="1050" dirty="0">
              <a:solidFill>
                <a:schemeClr val="bg1"/>
              </a:solidFill>
              <a:latin typeface="Raleway Medium" pitchFamily="2" charset="0"/>
            </a:endParaRPr>
          </a:p>
        </p:txBody>
      </p:sp>
      <p:pic>
        <p:nvPicPr>
          <p:cNvPr id="5" name="Picture 4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3F4913A4-B6EB-5AD3-CE30-48F6EBABB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850" y="681037"/>
            <a:ext cx="1943952" cy="85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06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723FA06E242D42AFFE9D26EB76C65E" ma:contentTypeVersion="20" ma:contentTypeDescription="Create a new document." ma:contentTypeScope="" ma:versionID="93e92c79ac2dc67e82d39a834582a435">
  <xsd:schema xmlns:xsd="http://www.w3.org/2001/XMLSchema" xmlns:xs="http://www.w3.org/2001/XMLSchema" xmlns:p="http://schemas.microsoft.com/office/2006/metadata/properties" xmlns:ns2="64ba948b-714e-491e-9811-832c4801be59" xmlns:ns3="9dd24d13-bdde-446d-a588-1c7dd628bc11" targetNamespace="http://schemas.microsoft.com/office/2006/metadata/properties" ma:root="true" ma:fieldsID="80069abdf882c03c8eecf7907e5ce440" ns2:_="" ns3:_="">
    <xsd:import namespace="64ba948b-714e-491e-9811-832c4801be59"/>
    <xsd:import namespace="9dd24d13-bdde-446d-a588-1c7dd628bc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ba948b-714e-491e-9811-832c4801be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eb74f86-468b-4744-8db4-91ccef1586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24d13-bdde-446d-a588-1c7dd628bc1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e9ddd24-f493-40ef-9b74-69ee631c5c16}" ma:internalName="TaxCatchAll" ma:showField="CatchAllData" ma:web="9dd24d13-bdde-446d-a588-1c7dd628bc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d24d13-bdde-446d-a588-1c7dd628bc11" xsi:nil="true"/>
    <_Flow_SignoffStatus xmlns="64ba948b-714e-491e-9811-832c4801be59" xsi:nil="true"/>
    <Notes xmlns="64ba948b-714e-491e-9811-832c4801be59" xsi:nil="true"/>
    <lcf76f155ced4ddcb4097134ff3c332f xmlns="64ba948b-714e-491e-9811-832c4801be5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65CAE0-2AA1-48A9-B523-C359BD04C082}">
  <ds:schemaRefs>
    <ds:schemaRef ds:uri="64ba948b-714e-491e-9811-832c4801be59"/>
    <ds:schemaRef ds:uri="9dd24d13-bdde-446d-a588-1c7dd628bc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F0419C8-FF34-4B40-B564-60F089F8755C}">
  <ds:schemaRefs>
    <ds:schemaRef ds:uri="9dd24d13-bdde-446d-a588-1c7dd628bc11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64ba948b-714e-491e-9811-832c4801be59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337594E-FDF8-46FA-889E-DEDD30ACE00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720983b-9c00-431e-b586-11c60e2e27e0}" enabled="0" method="" siteId="{c720983b-9c00-431e-b586-11c60e2e27e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1003</Words>
  <Application>Microsoft Office PowerPoint</Application>
  <PresentationFormat>Widescreen</PresentationFormat>
  <Paragraphs>205</Paragraphs>
  <Slides>24</Slides>
  <Notes>2</Notes>
  <HiddenSlides>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Custom Design</vt:lpstr>
      <vt:lpstr>PowerPoint Presentation</vt:lpstr>
      <vt:lpstr>PowerPoint Presentation</vt:lpstr>
      <vt:lpstr>What You’ll Learn</vt:lpstr>
      <vt:lpstr>What You’ll Learn</vt:lpstr>
      <vt:lpstr>PowerPoint Presentation</vt:lpstr>
      <vt:lpstr>Why This Matters</vt:lpstr>
      <vt:lpstr>PowerPoint Presentation</vt:lpstr>
      <vt:lpstr>KCS Health Center</vt:lpstr>
      <vt:lpstr>KCS Health Center</vt:lpstr>
      <vt:lpstr>Why Traditional SUD Models Are No Longer Enough</vt:lpstr>
      <vt:lpstr>KCS Solved The First Challenge: Access</vt:lpstr>
      <vt:lpstr>Why KCS Launched “SUD 2.0”</vt:lpstr>
      <vt:lpstr>PowerPoint Presentation</vt:lpstr>
      <vt:lpstr>The Wraparound Care Model</vt:lpstr>
      <vt:lpstr>Low Barrier Access, High Precision Care</vt:lpstr>
      <vt:lpstr>What Actually Drove Adoption</vt:lpstr>
      <vt:lpstr>Operational Lessons Learned: What Made The Biggest Difference</vt:lpstr>
      <vt:lpstr>Measurement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Stuart Buttlaire</dc:creator>
  <cp:lastModifiedBy>William Moore, Consultant, OPEN MINDS</cp:lastModifiedBy>
  <cp:revision>10</cp:revision>
  <dcterms:created xsi:type="dcterms:W3CDTF">2025-05-13T02:07:06Z</dcterms:created>
  <dcterms:modified xsi:type="dcterms:W3CDTF">2026-06-16T15:42:13Z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0x0101008D723FA06E242D42AFFE9D26EB76C65E</vt:lpwstr>
  </property>
  <property fmtid="{D5CDD505-2E9C-101B-9397-08002B2CF9AE}" pid="3" name="MediaServiceImageTags">
    <vt:lpwstr/>
  </property>
</Properties>
</file>